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 id="2147483664" r:id="rId2"/>
  </p:sldMasterIdLst>
  <p:notesMasterIdLst>
    <p:notesMasterId r:id="rId30"/>
  </p:notesMasterIdLst>
  <p:sldIdLst>
    <p:sldId id="270" r:id="rId3"/>
    <p:sldId id="309" r:id="rId4"/>
    <p:sldId id="308" r:id="rId5"/>
    <p:sldId id="285" r:id="rId6"/>
    <p:sldId id="286" r:id="rId7"/>
    <p:sldId id="287" r:id="rId8"/>
    <p:sldId id="288" r:id="rId9"/>
    <p:sldId id="289" r:id="rId10"/>
    <p:sldId id="290" r:id="rId11"/>
    <p:sldId id="291" r:id="rId12"/>
    <p:sldId id="292" r:id="rId13"/>
    <p:sldId id="293" r:id="rId14"/>
    <p:sldId id="294" r:id="rId15"/>
    <p:sldId id="295" r:id="rId16"/>
    <p:sldId id="296" r:id="rId17"/>
    <p:sldId id="307" r:id="rId18"/>
    <p:sldId id="297" r:id="rId19"/>
    <p:sldId id="298" r:id="rId20"/>
    <p:sldId id="299" r:id="rId21"/>
    <p:sldId id="301" r:id="rId22"/>
    <p:sldId id="302" r:id="rId23"/>
    <p:sldId id="303" r:id="rId24"/>
    <p:sldId id="304" r:id="rId25"/>
    <p:sldId id="305" r:id="rId26"/>
    <p:sldId id="300" r:id="rId27"/>
    <p:sldId id="306" r:id="rId28"/>
    <p:sldId id="282" r:id="rId2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94784" autoAdjust="0"/>
  </p:normalViewPr>
  <p:slideViewPr>
    <p:cSldViewPr snapToGrid="0" snapToObjects="1">
      <p:cViewPr varScale="1">
        <p:scale>
          <a:sx n="93" d="100"/>
          <a:sy n="93" d="100"/>
        </p:scale>
        <p:origin x="216"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C:\Bekele\IITA_folder\Workshops%20and%20meetings\2019\AR%20WA%20preplaning%20meeting_Ghana\Payback%20period.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516813423079715"/>
          <c:y val="5.0925925925925923E-2"/>
          <c:w val="0.84427628414423417"/>
          <c:h val="0.62071006395482586"/>
        </c:manualLayout>
      </c:layout>
      <c:lineChart>
        <c:grouping val="standard"/>
        <c:varyColors val="0"/>
        <c:ser>
          <c:idx val="0"/>
          <c:order val="0"/>
          <c:tx>
            <c:strRef>
              <c:f>Sheet1!$D$17</c:f>
              <c:strCache>
                <c:ptCount val="1"/>
                <c:pt idx="0">
                  <c:v>Diesel machine</c:v>
                </c:pt>
              </c:strCache>
            </c:strRef>
          </c:tx>
          <c:spPr>
            <a:ln w="28575" cap="rnd">
              <a:solidFill>
                <a:schemeClr val="accent1"/>
              </a:solidFill>
              <a:round/>
            </a:ln>
            <a:effectLst/>
          </c:spPr>
          <c:marker>
            <c:symbol val="none"/>
          </c:marker>
          <c:cat>
            <c:numRef>
              <c:f>Sheet1!$C$18:$C$25</c:f>
              <c:numCache>
                <c:formatCode>General</c:formatCode>
                <c:ptCount val="8"/>
                <c:pt idx="0">
                  <c:v>7</c:v>
                </c:pt>
                <c:pt idx="1">
                  <c:v>14</c:v>
                </c:pt>
                <c:pt idx="2">
                  <c:v>28</c:v>
                </c:pt>
                <c:pt idx="3">
                  <c:v>42</c:v>
                </c:pt>
                <c:pt idx="4">
                  <c:v>56</c:v>
                </c:pt>
                <c:pt idx="5">
                  <c:v>70</c:v>
                </c:pt>
                <c:pt idx="6">
                  <c:v>84</c:v>
                </c:pt>
                <c:pt idx="7">
                  <c:v>99</c:v>
                </c:pt>
              </c:numCache>
            </c:numRef>
          </c:cat>
          <c:val>
            <c:numRef>
              <c:f>Sheet1!$D$18:$D$25</c:f>
              <c:numCache>
                <c:formatCode>General</c:formatCode>
                <c:ptCount val="8"/>
                <c:pt idx="0">
                  <c:v>14.175000000000001</c:v>
                </c:pt>
                <c:pt idx="1">
                  <c:v>7.0875000000000004</c:v>
                </c:pt>
                <c:pt idx="2">
                  <c:v>3.5437500000000002</c:v>
                </c:pt>
                <c:pt idx="3">
                  <c:v>2.3624999999999998</c:v>
                </c:pt>
                <c:pt idx="4">
                  <c:v>1.7718750000000001</c:v>
                </c:pt>
                <c:pt idx="5">
                  <c:v>1.4175</c:v>
                </c:pt>
                <c:pt idx="6">
                  <c:v>1.1812499999999999</c:v>
                </c:pt>
                <c:pt idx="7">
                  <c:v>1.0125</c:v>
                </c:pt>
              </c:numCache>
            </c:numRef>
          </c:val>
          <c:smooth val="0"/>
          <c:extLst>
            <c:ext xmlns:c16="http://schemas.microsoft.com/office/drawing/2014/chart" uri="{C3380CC4-5D6E-409C-BE32-E72D297353CC}">
              <c16:uniqueId val="{00000000-B5AC-4E12-B241-FAD6CFF5F1B4}"/>
            </c:ext>
          </c:extLst>
        </c:ser>
        <c:ser>
          <c:idx val="1"/>
          <c:order val="1"/>
          <c:tx>
            <c:strRef>
              <c:f>Sheet1!$E$17</c:f>
              <c:strCache>
                <c:ptCount val="1"/>
                <c:pt idx="0">
                  <c:v>Electric machine</c:v>
                </c:pt>
              </c:strCache>
            </c:strRef>
          </c:tx>
          <c:spPr>
            <a:ln w="28575" cap="rnd">
              <a:solidFill>
                <a:schemeClr val="accent2"/>
              </a:solidFill>
              <a:round/>
            </a:ln>
            <a:effectLst/>
          </c:spPr>
          <c:marker>
            <c:symbol val="none"/>
          </c:marker>
          <c:cat>
            <c:numRef>
              <c:f>Sheet1!$C$18:$C$25</c:f>
              <c:numCache>
                <c:formatCode>General</c:formatCode>
                <c:ptCount val="8"/>
                <c:pt idx="0">
                  <c:v>7</c:v>
                </c:pt>
                <c:pt idx="1">
                  <c:v>14</c:v>
                </c:pt>
                <c:pt idx="2">
                  <c:v>28</c:v>
                </c:pt>
                <c:pt idx="3">
                  <c:v>42</c:v>
                </c:pt>
                <c:pt idx="4">
                  <c:v>56</c:v>
                </c:pt>
                <c:pt idx="5">
                  <c:v>70</c:v>
                </c:pt>
                <c:pt idx="6">
                  <c:v>84</c:v>
                </c:pt>
                <c:pt idx="7">
                  <c:v>99</c:v>
                </c:pt>
              </c:numCache>
            </c:numRef>
          </c:cat>
          <c:val>
            <c:numRef>
              <c:f>Sheet1!$E$18:$E$25</c:f>
              <c:numCache>
                <c:formatCode>General</c:formatCode>
                <c:ptCount val="8"/>
                <c:pt idx="0">
                  <c:v>4.2352941176470589</c:v>
                </c:pt>
                <c:pt idx="1">
                  <c:v>2.1176470588235294</c:v>
                </c:pt>
                <c:pt idx="2">
                  <c:v>1.0588235294117647</c:v>
                </c:pt>
                <c:pt idx="3">
                  <c:v>0.70588235294117652</c:v>
                </c:pt>
                <c:pt idx="4">
                  <c:v>0.52941176470588236</c:v>
                </c:pt>
                <c:pt idx="5">
                  <c:v>0.42352941176470588</c:v>
                </c:pt>
                <c:pt idx="6">
                  <c:v>0.35294117647058826</c:v>
                </c:pt>
                <c:pt idx="7">
                  <c:v>0.30252100840336132</c:v>
                </c:pt>
              </c:numCache>
            </c:numRef>
          </c:val>
          <c:smooth val="0"/>
          <c:extLst>
            <c:ext xmlns:c16="http://schemas.microsoft.com/office/drawing/2014/chart" uri="{C3380CC4-5D6E-409C-BE32-E72D297353CC}">
              <c16:uniqueId val="{00000001-B5AC-4E12-B241-FAD6CFF5F1B4}"/>
            </c:ext>
          </c:extLst>
        </c:ser>
        <c:dLbls>
          <c:showLegendKey val="0"/>
          <c:showVal val="0"/>
          <c:showCatName val="0"/>
          <c:showSerName val="0"/>
          <c:showPercent val="0"/>
          <c:showBubbleSize val="0"/>
        </c:dLbls>
        <c:smooth val="0"/>
        <c:axId val="336029199"/>
        <c:axId val="336031279"/>
      </c:lineChart>
      <c:catAx>
        <c:axId val="3360291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36031279"/>
        <c:crosses val="autoZero"/>
        <c:auto val="1"/>
        <c:lblAlgn val="ctr"/>
        <c:lblOffset val="100"/>
        <c:noMultiLvlLbl val="0"/>
      </c:catAx>
      <c:valAx>
        <c:axId val="3360312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36029199"/>
        <c:crosses val="autoZero"/>
        <c:crossBetween val="between"/>
        <c:majorUnit val="1"/>
      </c:valAx>
      <c:spPr>
        <a:noFill/>
        <a:ln>
          <a:noFill/>
        </a:ln>
        <a:effectLst/>
      </c:spPr>
    </c:plotArea>
    <c:legend>
      <c:legendPos val="b"/>
      <c:layout>
        <c:manualLayout>
          <c:xMode val="edge"/>
          <c:yMode val="edge"/>
          <c:x val="0.27052726269112071"/>
          <c:y val="0.87304487499500238"/>
          <c:w val="0.45894547461775859"/>
          <c:h val="7.70112408695654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2119091280813"/>
          <c:y val="5.0925925925925923E-2"/>
          <c:w val="0.82123248182912745"/>
          <c:h val="0.56077746350433544"/>
        </c:manualLayout>
      </c:layout>
      <c:lineChart>
        <c:grouping val="standard"/>
        <c:varyColors val="0"/>
        <c:ser>
          <c:idx val="0"/>
          <c:order val="0"/>
          <c:tx>
            <c:strRef>
              <c:f>Sheet1!$V$16</c:f>
              <c:strCache>
                <c:ptCount val="1"/>
                <c:pt idx="0">
                  <c:v>Diesel machine</c:v>
                </c:pt>
              </c:strCache>
            </c:strRef>
          </c:tx>
          <c:spPr>
            <a:ln w="28575" cap="rnd">
              <a:solidFill>
                <a:schemeClr val="accent1"/>
              </a:solidFill>
              <a:round/>
            </a:ln>
            <a:effectLst/>
          </c:spPr>
          <c:marker>
            <c:symbol val="none"/>
          </c:marker>
          <c:cat>
            <c:numRef>
              <c:f>Sheet1!$U$17:$U$24</c:f>
              <c:numCache>
                <c:formatCode>General</c:formatCode>
                <c:ptCount val="8"/>
                <c:pt idx="0">
                  <c:v>7</c:v>
                </c:pt>
                <c:pt idx="1">
                  <c:v>14</c:v>
                </c:pt>
                <c:pt idx="2">
                  <c:v>28</c:v>
                </c:pt>
                <c:pt idx="3">
                  <c:v>42</c:v>
                </c:pt>
                <c:pt idx="4">
                  <c:v>56</c:v>
                </c:pt>
                <c:pt idx="5">
                  <c:v>70</c:v>
                </c:pt>
                <c:pt idx="6">
                  <c:v>84</c:v>
                </c:pt>
                <c:pt idx="7">
                  <c:v>99</c:v>
                </c:pt>
              </c:numCache>
            </c:numRef>
          </c:cat>
          <c:val>
            <c:numRef>
              <c:f>Sheet1!$V$17:$V$24</c:f>
              <c:numCache>
                <c:formatCode>General</c:formatCode>
                <c:ptCount val="8"/>
                <c:pt idx="0">
                  <c:v>14.175000000000001</c:v>
                </c:pt>
                <c:pt idx="1">
                  <c:v>7.0875000000000004</c:v>
                </c:pt>
                <c:pt idx="2">
                  <c:v>1.7608695652173914</c:v>
                </c:pt>
                <c:pt idx="3">
                  <c:v>1.0053191489361701</c:v>
                </c:pt>
                <c:pt idx="4">
                  <c:v>0.70347394540942931</c:v>
                </c:pt>
                <c:pt idx="5">
                  <c:v>0.54103053435114501</c:v>
                </c:pt>
                <c:pt idx="6">
                  <c:v>0.43953488372093025</c:v>
                </c:pt>
                <c:pt idx="7">
                  <c:v>0.37010443864229764</c:v>
                </c:pt>
              </c:numCache>
            </c:numRef>
          </c:val>
          <c:smooth val="0"/>
          <c:extLst>
            <c:ext xmlns:c16="http://schemas.microsoft.com/office/drawing/2014/chart" uri="{C3380CC4-5D6E-409C-BE32-E72D297353CC}">
              <c16:uniqueId val="{00000000-6A4A-43A0-96D3-8B658427EC68}"/>
            </c:ext>
          </c:extLst>
        </c:ser>
        <c:ser>
          <c:idx val="1"/>
          <c:order val="1"/>
          <c:tx>
            <c:strRef>
              <c:f>Sheet1!$W$16</c:f>
              <c:strCache>
                <c:ptCount val="1"/>
                <c:pt idx="0">
                  <c:v>Electric machine</c:v>
                </c:pt>
              </c:strCache>
            </c:strRef>
          </c:tx>
          <c:spPr>
            <a:ln w="28575" cap="rnd">
              <a:solidFill>
                <a:schemeClr val="accent2"/>
              </a:solidFill>
              <a:round/>
            </a:ln>
            <a:effectLst/>
          </c:spPr>
          <c:marker>
            <c:symbol val="none"/>
          </c:marker>
          <c:cat>
            <c:numRef>
              <c:f>Sheet1!$U$17:$U$24</c:f>
              <c:numCache>
                <c:formatCode>General</c:formatCode>
                <c:ptCount val="8"/>
                <c:pt idx="0">
                  <c:v>7</c:v>
                </c:pt>
                <c:pt idx="1">
                  <c:v>14</c:v>
                </c:pt>
                <c:pt idx="2">
                  <c:v>28</c:v>
                </c:pt>
                <c:pt idx="3">
                  <c:v>42</c:v>
                </c:pt>
                <c:pt idx="4">
                  <c:v>56</c:v>
                </c:pt>
                <c:pt idx="5">
                  <c:v>70</c:v>
                </c:pt>
                <c:pt idx="6">
                  <c:v>84</c:v>
                </c:pt>
                <c:pt idx="7">
                  <c:v>99</c:v>
                </c:pt>
              </c:numCache>
            </c:numRef>
          </c:cat>
          <c:val>
            <c:numRef>
              <c:f>Sheet1!$W$17:$W$24</c:f>
              <c:numCache>
                <c:formatCode>General</c:formatCode>
                <c:ptCount val="8"/>
                <c:pt idx="0">
                  <c:v>4.2352941176470589</c:v>
                </c:pt>
                <c:pt idx="1">
                  <c:v>2.1176470588235294</c:v>
                </c:pt>
                <c:pt idx="2">
                  <c:v>0.48322147651006714</c:v>
                </c:pt>
                <c:pt idx="3">
                  <c:v>0.27272727272727271</c:v>
                </c:pt>
                <c:pt idx="4">
                  <c:v>0.18997361477572558</c:v>
                </c:pt>
                <c:pt idx="5">
                  <c:v>0.145748987854251</c:v>
                </c:pt>
                <c:pt idx="6">
                  <c:v>0.11822660098522167</c:v>
                </c:pt>
                <c:pt idx="7">
                  <c:v>9.9447513812154692E-2</c:v>
                </c:pt>
              </c:numCache>
            </c:numRef>
          </c:val>
          <c:smooth val="0"/>
          <c:extLst>
            <c:ext xmlns:c16="http://schemas.microsoft.com/office/drawing/2014/chart" uri="{C3380CC4-5D6E-409C-BE32-E72D297353CC}">
              <c16:uniqueId val="{00000001-6A4A-43A0-96D3-8B658427EC68}"/>
            </c:ext>
          </c:extLst>
        </c:ser>
        <c:dLbls>
          <c:showLegendKey val="0"/>
          <c:showVal val="0"/>
          <c:showCatName val="0"/>
          <c:showSerName val="0"/>
          <c:showPercent val="0"/>
          <c:showBubbleSize val="0"/>
        </c:dLbls>
        <c:smooth val="0"/>
        <c:axId val="77561616"/>
        <c:axId val="77567024"/>
      </c:lineChart>
      <c:catAx>
        <c:axId val="77561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77567024"/>
        <c:crosses val="autoZero"/>
        <c:auto val="1"/>
        <c:lblAlgn val="ctr"/>
        <c:lblOffset val="100"/>
        <c:noMultiLvlLbl val="0"/>
      </c:catAx>
      <c:valAx>
        <c:axId val="77567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77561616"/>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0.00597</cdr:x>
      <cdr:y>0.0309</cdr:y>
    </cdr:from>
    <cdr:to>
      <cdr:x>0.08244</cdr:x>
      <cdr:y>0.66775</cdr:y>
    </cdr:to>
    <cdr:sp macro="" textlink="">
      <cdr:nvSpPr>
        <cdr:cNvPr id="2" name="TextBox 1"/>
        <cdr:cNvSpPr txBox="1"/>
      </cdr:nvSpPr>
      <cdr:spPr>
        <a:xfrm xmlns:a="http://schemas.openxmlformats.org/drawingml/2006/main">
          <a:off x="55343" y="130496"/>
          <a:ext cx="708886" cy="2689522"/>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r>
            <a:rPr lang="en-US" sz="1800" dirty="0"/>
            <a:t>Payback period (years)</a:t>
          </a:r>
        </a:p>
      </cdr:txBody>
    </cdr:sp>
  </cdr:relSizeAnchor>
  <cdr:relSizeAnchor xmlns:cdr="http://schemas.openxmlformats.org/drawingml/2006/chartDrawing">
    <cdr:from>
      <cdr:x>0.33163</cdr:x>
      <cdr:y>0.77588</cdr:y>
    </cdr:from>
    <cdr:to>
      <cdr:x>0.78515</cdr:x>
      <cdr:y>0.84344</cdr:y>
    </cdr:to>
    <cdr:sp macro="" textlink="">
      <cdr:nvSpPr>
        <cdr:cNvPr id="6" name="TextBox 5"/>
        <cdr:cNvSpPr txBox="1"/>
      </cdr:nvSpPr>
      <cdr:spPr>
        <a:xfrm xmlns:a="http://schemas.openxmlformats.org/drawingml/2006/main">
          <a:off x="3074275" y="3551310"/>
          <a:ext cx="4204137" cy="3092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dirty="0"/>
            <a:t>Number of households using the machines</a:t>
          </a:r>
        </a:p>
      </cdr:txBody>
    </cdr:sp>
  </cdr:relSizeAnchor>
</c:userShapes>
</file>

<file path=ppt/drawings/drawing2.xml><?xml version="1.0" encoding="utf-8"?>
<c:userShapes xmlns:c="http://schemas.openxmlformats.org/drawingml/2006/chart">
  <cdr:relSizeAnchor xmlns:cdr="http://schemas.openxmlformats.org/drawingml/2006/chartDrawing">
    <cdr:from>
      <cdr:x>0.02464</cdr:x>
      <cdr:y>0.02257</cdr:y>
    </cdr:from>
    <cdr:to>
      <cdr:x>0.08214</cdr:x>
      <cdr:y>0.57222</cdr:y>
    </cdr:to>
    <cdr:sp macro="" textlink="">
      <cdr:nvSpPr>
        <cdr:cNvPr id="2" name="TextBox 1"/>
        <cdr:cNvSpPr txBox="1"/>
      </cdr:nvSpPr>
      <cdr:spPr>
        <a:xfrm xmlns:a="http://schemas.openxmlformats.org/drawingml/2006/main">
          <a:off x="217539" y="100648"/>
          <a:ext cx="507650" cy="2451109"/>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r>
            <a:rPr lang="en-US" sz="1800" dirty="0"/>
            <a:t>Pay back period (years)</a:t>
          </a:r>
        </a:p>
      </cdr:txBody>
    </cdr:sp>
  </cdr:relSizeAnchor>
  <cdr:relSizeAnchor xmlns:cdr="http://schemas.openxmlformats.org/drawingml/2006/chartDrawing">
    <cdr:from>
      <cdr:x>0.29158</cdr:x>
      <cdr:y>0.74198</cdr:y>
    </cdr:from>
    <cdr:to>
      <cdr:x>0.77618</cdr:x>
      <cdr:y>0.82401</cdr:y>
    </cdr:to>
    <cdr:sp macro="" textlink="">
      <cdr:nvSpPr>
        <cdr:cNvPr id="3" name="TextBox 2"/>
        <cdr:cNvSpPr txBox="1"/>
      </cdr:nvSpPr>
      <cdr:spPr>
        <a:xfrm xmlns:a="http://schemas.openxmlformats.org/drawingml/2006/main">
          <a:off x="1690689" y="2369343"/>
          <a:ext cx="2809875" cy="26193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0.32854</cdr:x>
      <cdr:y>0.74198</cdr:y>
    </cdr:from>
    <cdr:to>
      <cdr:x>0.80904</cdr:x>
      <cdr:y>0.85757</cdr:y>
    </cdr:to>
    <cdr:sp macro="" textlink="">
      <cdr:nvSpPr>
        <cdr:cNvPr id="4" name="TextBox 3"/>
        <cdr:cNvSpPr txBox="1"/>
      </cdr:nvSpPr>
      <cdr:spPr>
        <a:xfrm xmlns:a="http://schemas.openxmlformats.org/drawingml/2006/main">
          <a:off x="1905001" y="2369344"/>
          <a:ext cx="2786063" cy="36909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a:t>Number of farmers using the machines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F24CE-8412-9247-9E36-B1F106B68387}" type="datetimeFigureOut">
              <a:rPr lang="fr-FR" smtClean="0"/>
              <a:t>02/06/2019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525C0-C189-594A-B1B1-6A49D135979E}" type="slidenum">
              <a:rPr lang="fr-FR" smtClean="0"/>
              <a:t>‹#›</a:t>
            </a:fld>
            <a:endParaRPr lang="fr-FR"/>
          </a:p>
        </p:txBody>
      </p:sp>
    </p:spTree>
    <p:extLst>
      <p:ext uri="{BB962C8B-B14F-4D97-AF65-F5344CB8AC3E}">
        <p14:creationId xmlns:p14="http://schemas.microsoft.com/office/powerpoint/2010/main" val="245081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42500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6</a:t>
            </a:fld>
            <a:endParaRPr lang="en-US" dirty="0"/>
          </a:p>
        </p:txBody>
      </p:sp>
    </p:spTree>
    <p:extLst>
      <p:ext uri="{BB962C8B-B14F-4D97-AF65-F5344CB8AC3E}">
        <p14:creationId xmlns:p14="http://schemas.microsoft.com/office/powerpoint/2010/main" val="1734628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Cliquez et modifiez le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BF62A8BA-360F-A744-A0F1-3BCC6760427C}" type="datetimeFigureOut">
              <a:rPr lang="fr-FR" smtClean="0"/>
              <a:t>02/06/2019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31025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F62A8BA-360F-A744-A0F1-3BCC6760427C}" type="datetimeFigureOut">
              <a:rPr lang="fr-FR" smtClean="0"/>
              <a:t>02/06/2019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282576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F62A8BA-360F-A744-A0F1-3BCC6760427C}" type="datetimeFigureOut">
              <a:rPr lang="fr-FR" smtClean="0"/>
              <a:t>02/06/2019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965719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584891" y="6543671"/>
            <a:ext cx="1024872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9756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dirty="0"/>
              <a:t>Click icon to add table</a:t>
            </a:r>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6161857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711200" y="1676400"/>
            <a:ext cx="103632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3788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117600" y="1752600"/>
            <a:ext cx="94996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3147485" y="3581400"/>
            <a:ext cx="6100233"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316967" y="5907790"/>
            <a:ext cx="779780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0495642"/>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711200" y="1676400"/>
            <a:ext cx="103632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6597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8000" y="1600200"/>
            <a:ext cx="1016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711200" y="3352800"/>
            <a:ext cx="49784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9746970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2193738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32259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F62A8BA-360F-A744-A0F1-3BCC6760427C}" type="datetimeFigureOut">
              <a:rPr lang="fr-FR" smtClean="0"/>
              <a:t>02/06/2019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77196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Cliquez et modifiez le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BF62A8BA-360F-A744-A0F1-3BCC6760427C}" type="datetimeFigureOut">
              <a:rPr lang="fr-FR" smtClean="0"/>
              <a:t>02/06/2019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449278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BF62A8BA-360F-A744-A0F1-3BCC6760427C}" type="datetimeFigureOut">
              <a:rPr lang="fr-FR" smtClean="0"/>
              <a:t>02/06/2019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26378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Cliquez et modifiez le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BF62A8BA-360F-A744-A0F1-3BCC6760427C}" type="datetimeFigureOut">
              <a:rPr lang="fr-FR" smtClean="0"/>
              <a:t>02/06/2019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875748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BF62A8BA-360F-A744-A0F1-3BCC6760427C}" type="datetimeFigureOut">
              <a:rPr lang="fr-FR" smtClean="0"/>
              <a:t>02/06/2019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638008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F62A8BA-360F-A744-A0F1-3BCC6760427C}" type="datetimeFigureOut">
              <a:rPr lang="fr-FR" smtClean="0"/>
              <a:t>02/06/2019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631178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Cliquez et modifiez le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BF62A8BA-360F-A744-A0F1-3BCC6760427C}" type="datetimeFigureOut">
              <a:rPr lang="fr-FR" smtClean="0"/>
              <a:t>02/06/2019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1790795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Cliquez et modifiez le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BF62A8BA-360F-A744-A0F1-3BCC6760427C}" type="datetimeFigureOut">
              <a:rPr lang="fr-FR" smtClean="0"/>
              <a:t>02/06/2019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F90DF7-7FF3-4348-BF31-7E874EF3810D}" type="slidenum">
              <a:rPr lang="fr-FR" smtClean="0"/>
              <a:t>‹#›</a:t>
            </a:fld>
            <a:endParaRPr lang="fr-FR"/>
          </a:p>
        </p:txBody>
      </p:sp>
    </p:spTree>
    <p:extLst>
      <p:ext uri="{BB962C8B-B14F-4D97-AF65-F5344CB8AC3E}">
        <p14:creationId xmlns:p14="http://schemas.microsoft.com/office/powerpoint/2010/main" val="923109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5.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2A8BA-360F-A744-A0F1-3BCC6760427C}" type="datetimeFigureOut">
              <a:rPr lang="fr-FR" smtClean="0"/>
              <a:t>02/06/2019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F90DF7-7FF3-4348-BF31-7E874EF3810D}" type="slidenum">
              <a:rPr lang="fr-FR" smtClean="0"/>
              <a:t>‹#›</a:t>
            </a:fld>
            <a:endParaRPr lang="fr-FR"/>
          </a:p>
        </p:txBody>
      </p:sp>
    </p:spTree>
    <p:extLst>
      <p:ext uri="{BB962C8B-B14F-4D97-AF65-F5344CB8AC3E}">
        <p14:creationId xmlns:p14="http://schemas.microsoft.com/office/powerpoint/2010/main" val="1321437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99028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drive.google.com/file/d/1aNXH91rYwGZdpUOGNJRi17YH2fZLge65/view?usp=sharin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2247902" y="4076486"/>
            <a:ext cx="7696199" cy="990600"/>
          </a:xfrm>
        </p:spPr>
        <p:txBody>
          <a:bodyPr/>
          <a:lstStyle/>
          <a:p>
            <a:r>
              <a:rPr lang="en-US" sz="1600" dirty="0">
                <a:latin typeface="+mn-lt"/>
              </a:rPr>
              <a:t>Bekele Kotu, Abul Rahman Nurudeen, Fred Kizito, Benedict </a:t>
            </a:r>
            <a:r>
              <a:rPr lang="en-US" sz="1600" dirty="0" err="1">
                <a:latin typeface="+mn-lt"/>
              </a:rPr>
              <a:t>Boyubie</a:t>
            </a:r>
            <a:endParaRPr lang="en-US" sz="1600" dirty="0">
              <a:latin typeface="+mn-lt"/>
            </a:endParaRPr>
          </a:p>
          <a:p>
            <a:r>
              <a:rPr lang="en-US" sz="1600" dirty="0">
                <a:latin typeface="+mn-lt"/>
              </a:rPr>
              <a:t>International Institute of Tropical Agriculture</a:t>
            </a:r>
          </a:p>
        </p:txBody>
      </p:sp>
      <p:sp>
        <p:nvSpPr>
          <p:cNvPr id="8" name="Text Placeholder 1">
            <a:extLst>
              <a:ext uri="{FF2B5EF4-FFF2-40B4-BE49-F238E27FC236}">
                <a16:creationId xmlns:a16="http://schemas.microsoft.com/office/drawing/2014/main" id="{093D7771-5121-7B4D-9293-8C3CB8FA5736}"/>
              </a:ext>
            </a:extLst>
          </p:cNvPr>
          <p:cNvSpPr>
            <a:spLocks noGrp="1"/>
          </p:cNvSpPr>
          <p:nvPr>
            <p:ph type="body" sz="quarter" idx="11"/>
          </p:nvPr>
        </p:nvSpPr>
        <p:spPr>
          <a:xfrm>
            <a:off x="1714500" y="2057400"/>
            <a:ext cx="8763000" cy="1371600"/>
          </a:xfrm>
        </p:spPr>
        <p:txBody>
          <a:bodyPr/>
          <a:lstStyle/>
          <a:p>
            <a:r>
              <a:rPr lang="en-US" sz="2800" b="1" dirty="0">
                <a:latin typeface="+mn-lt"/>
              </a:rPr>
              <a:t>Ghana - activity 1.3.1</a:t>
            </a:r>
            <a:endParaRPr lang="en-US" sz="2800" dirty="0">
              <a:latin typeface="+mn-lt"/>
            </a:endParaRPr>
          </a:p>
          <a:p>
            <a:r>
              <a:rPr lang="en-US" sz="2000" dirty="0">
                <a:latin typeface="+mn-lt"/>
              </a:rPr>
              <a:t>Train local partners on appropriate use of drudgery-reducing technology delivery </a:t>
            </a:r>
          </a:p>
        </p:txBody>
      </p:sp>
    </p:spTree>
    <p:extLst>
      <p:ext uri="{BB962C8B-B14F-4D97-AF65-F5344CB8AC3E}">
        <p14:creationId xmlns:p14="http://schemas.microsoft.com/office/powerpoint/2010/main" val="759534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Method (cont’d.)</a:t>
            </a:r>
          </a:p>
        </p:txBody>
      </p:sp>
      <p:sp>
        <p:nvSpPr>
          <p:cNvPr id="3" name="Content Placeholder 2"/>
          <p:cNvSpPr>
            <a:spLocks noGrp="1"/>
          </p:cNvSpPr>
          <p:nvPr>
            <p:ph idx="1"/>
          </p:nvPr>
        </p:nvSpPr>
        <p:spPr/>
        <p:txBody>
          <a:bodyPr>
            <a:normAutofit/>
          </a:bodyPr>
          <a:lstStyle/>
          <a:p>
            <a:r>
              <a:rPr lang="en-US" dirty="0"/>
              <a:t>The cost of labor was computed based on the minimum wage in Ghana which is 8.8GhS/day as of September 2016. </a:t>
            </a:r>
          </a:p>
          <a:p>
            <a:r>
              <a:rPr lang="en-US" dirty="0"/>
              <a:t>The cost of diesel was based on the data collected from the survey areas on diesel prices. </a:t>
            </a:r>
          </a:p>
          <a:p>
            <a:r>
              <a:rPr lang="en-US" dirty="0"/>
              <a:t>The average diesel price was 3.63Ghc/</a:t>
            </a:r>
            <a:r>
              <a:rPr lang="en-US" dirty="0" err="1"/>
              <a:t>lt</a:t>
            </a:r>
            <a:r>
              <a:rPr lang="en-US" dirty="0"/>
              <a:t> during the survey time. </a:t>
            </a:r>
          </a:p>
          <a:p>
            <a:r>
              <a:rPr lang="en-US" dirty="0"/>
              <a:t>We estimated the cost of electricity based on the tariff announced by Public Utilities Regulatory Commission of Ghana; we used the average tariff for residential houses which was 0.71Ghc/KWH during the survey time. </a:t>
            </a:r>
          </a:p>
          <a:p>
            <a:endParaRPr lang="en-US" dirty="0"/>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1453394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Results</a:t>
            </a:r>
          </a:p>
        </p:txBody>
      </p:sp>
      <p:sp>
        <p:nvSpPr>
          <p:cNvPr id="3" name="Content Placeholder 2"/>
          <p:cNvSpPr>
            <a:spLocks noGrp="1"/>
          </p:cNvSpPr>
          <p:nvPr>
            <p:ph idx="1"/>
          </p:nvPr>
        </p:nvSpPr>
        <p:spPr/>
        <p:txBody>
          <a:bodyPr>
            <a:normAutofit/>
          </a:bodyPr>
          <a:lstStyle/>
          <a:p>
            <a:r>
              <a:rPr lang="en-US" dirty="0"/>
              <a:t>The average household size is about nine; five of them fall in the category of active labor force (i.e. 15-64 years of age). </a:t>
            </a:r>
          </a:p>
          <a:p>
            <a:r>
              <a:rPr lang="en-US" dirty="0"/>
              <a:t>About 46% of the sample households are female headed. However, the number of female participants on the shelling activity (492 people) was higher than that of male participants (406 people). </a:t>
            </a:r>
          </a:p>
          <a:p>
            <a:r>
              <a:rPr lang="en-US" dirty="0"/>
              <a:t>Most of the sample farmers (i.e. 88.5%) use manual method alone while about 11% of the sample farmers use shelling machines in addition to manual methods.</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1303291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682" y="1206142"/>
            <a:ext cx="10988566" cy="568325"/>
          </a:xfrm>
        </p:spPr>
        <p:txBody>
          <a:bodyPr>
            <a:normAutofit fontScale="90000"/>
          </a:bodyPr>
          <a:lstStyle/>
          <a:p>
            <a:r>
              <a:rPr lang="en-US" dirty="0"/>
              <a:t>Results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30855226"/>
              </p:ext>
            </p:extLst>
          </p:nvPr>
        </p:nvGraphicFramePr>
        <p:xfrm>
          <a:off x="693682" y="2275454"/>
          <a:ext cx="10988566" cy="4082115"/>
        </p:xfrm>
        <a:graphic>
          <a:graphicData uri="http://schemas.openxmlformats.org/drawingml/2006/table">
            <a:tbl>
              <a:tblPr firstRow="1" firstCol="1" bandRow="1">
                <a:tableStyleId>{5C22544A-7EE6-4342-B048-85BDC9FD1C3A}</a:tableStyleId>
              </a:tblPr>
              <a:tblGrid>
                <a:gridCol w="1939159">
                  <a:extLst>
                    <a:ext uri="{9D8B030D-6E8A-4147-A177-3AD203B41FA5}">
                      <a16:colId xmlns:a16="http://schemas.microsoft.com/office/drawing/2014/main" val="2212777880"/>
                    </a:ext>
                  </a:extLst>
                </a:gridCol>
                <a:gridCol w="788276">
                  <a:extLst>
                    <a:ext uri="{9D8B030D-6E8A-4147-A177-3AD203B41FA5}">
                      <a16:colId xmlns:a16="http://schemas.microsoft.com/office/drawing/2014/main" val="1680536099"/>
                    </a:ext>
                  </a:extLst>
                </a:gridCol>
                <a:gridCol w="1545021">
                  <a:extLst>
                    <a:ext uri="{9D8B030D-6E8A-4147-A177-3AD203B41FA5}">
                      <a16:colId xmlns:a16="http://schemas.microsoft.com/office/drawing/2014/main" val="2359948977"/>
                    </a:ext>
                  </a:extLst>
                </a:gridCol>
                <a:gridCol w="1592317">
                  <a:extLst>
                    <a:ext uri="{9D8B030D-6E8A-4147-A177-3AD203B41FA5}">
                      <a16:colId xmlns:a16="http://schemas.microsoft.com/office/drawing/2014/main" val="3681162436"/>
                    </a:ext>
                  </a:extLst>
                </a:gridCol>
                <a:gridCol w="2506717">
                  <a:extLst>
                    <a:ext uri="{9D8B030D-6E8A-4147-A177-3AD203B41FA5}">
                      <a16:colId xmlns:a16="http://schemas.microsoft.com/office/drawing/2014/main" val="4061547770"/>
                    </a:ext>
                  </a:extLst>
                </a:gridCol>
                <a:gridCol w="2617076">
                  <a:extLst>
                    <a:ext uri="{9D8B030D-6E8A-4147-A177-3AD203B41FA5}">
                      <a16:colId xmlns:a16="http://schemas.microsoft.com/office/drawing/2014/main" val="697783745"/>
                    </a:ext>
                  </a:extLst>
                </a:gridCol>
              </a:tblGrid>
              <a:tr h="970207">
                <a:tc rowSpan="2">
                  <a:txBody>
                    <a:bodyPr/>
                    <a:lstStyle/>
                    <a:p>
                      <a:pPr marL="0" marR="0" algn="just">
                        <a:lnSpc>
                          <a:spcPct val="115000"/>
                        </a:lnSpc>
                        <a:spcBef>
                          <a:spcPts val="0"/>
                        </a:spcBef>
                        <a:spcAft>
                          <a:spcPts val="0"/>
                        </a:spcAft>
                      </a:pPr>
                      <a:r>
                        <a:rPr lang="en-US" sz="2000">
                          <a:effectLst/>
                        </a:rPr>
                        <a:t>Shelling method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marL="0" marR="0" algn="just">
                        <a:lnSpc>
                          <a:spcPct val="115000"/>
                        </a:lnSpc>
                        <a:spcBef>
                          <a:spcPts val="0"/>
                        </a:spcBef>
                        <a:spcAft>
                          <a:spcPts val="0"/>
                        </a:spcAft>
                      </a:pPr>
                      <a:r>
                        <a:rPr lang="en-US" sz="2000" dirty="0">
                          <a:effectLst/>
                        </a:rPr>
                        <a:t>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just">
                        <a:lnSpc>
                          <a:spcPct val="115000"/>
                        </a:lnSpc>
                        <a:spcBef>
                          <a:spcPts val="0"/>
                        </a:spcBef>
                        <a:spcAft>
                          <a:spcPts val="0"/>
                        </a:spcAft>
                      </a:pPr>
                      <a:r>
                        <a:rPr lang="en-US" sz="2000">
                          <a:effectLst/>
                        </a:rPr>
                        <a:t>Time required (Hour)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just">
                        <a:lnSpc>
                          <a:spcPct val="115000"/>
                        </a:lnSpc>
                        <a:spcBef>
                          <a:spcPts val="0"/>
                        </a:spcBef>
                        <a:spcAft>
                          <a:spcPts val="0"/>
                        </a:spcAft>
                      </a:pPr>
                      <a:r>
                        <a:rPr lang="en-US" sz="2000">
                          <a:effectLst/>
                        </a:rPr>
                        <a:t>Labor saved as compared to manual practice (hours/t)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380518232"/>
                  </a:ext>
                </a:extLst>
              </a:tr>
              <a:tr h="459236">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0"/>
                        </a:spcAft>
                      </a:pPr>
                      <a:r>
                        <a:rPr lang="en-US" sz="2000" dirty="0">
                          <a:effectLst/>
                        </a:rPr>
                        <a:t>Experiment data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Factory data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dirty="0">
                          <a:effectLst/>
                        </a:rPr>
                        <a:t>Based on our experiment data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Based on factory data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7365713"/>
                  </a:ext>
                </a:extLst>
              </a:tr>
              <a:tr h="970207">
                <a:tc>
                  <a:txBody>
                    <a:bodyPr/>
                    <a:lstStyle/>
                    <a:p>
                      <a:pPr marL="0" marR="0" algn="just">
                        <a:lnSpc>
                          <a:spcPct val="115000"/>
                        </a:lnSpc>
                        <a:spcBef>
                          <a:spcPts val="0"/>
                        </a:spcBef>
                        <a:spcAft>
                          <a:spcPts val="0"/>
                        </a:spcAft>
                      </a:pPr>
                      <a:r>
                        <a:rPr lang="en-US" sz="2000" dirty="0">
                          <a:effectLst/>
                        </a:rPr>
                        <a:t>Electric machine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dirty="0">
                          <a:effectLst/>
                        </a:rPr>
                        <a:t>87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8.26 (119)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28.91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35.17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9559925"/>
                  </a:ext>
                </a:extLst>
              </a:tr>
              <a:tr h="970207">
                <a:tc>
                  <a:txBody>
                    <a:bodyPr/>
                    <a:lstStyle/>
                    <a:p>
                      <a:pPr marL="0" marR="0" algn="just">
                        <a:lnSpc>
                          <a:spcPct val="115000"/>
                        </a:lnSpc>
                        <a:spcBef>
                          <a:spcPts val="0"/>
                        </a:spcBef>
                        <a:spcAft>
                          <a:spcPts val="0"/>
                        </a:spcAft>
                      </a:pPr>
                      <a:r>
                        <a:rPr lang="en-US" sz="2000" dirty="0">
                          <a:effectLst/>
                        </a:rPr>
                        <a:t>Diesel machine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87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dirty="0">
                          <a:effectLst/>
                        </a:rPr>
                        <a:t>1.57 (46)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0.67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35.6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36.5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74727"/>
                  </a:ext>
                </a:extLst>
              </a:tr>
              <a:tr h="470454">
                <a:tc>
                  <a:txBody>
                    <a:bodyPr/>
                    <a:lstStyle/>
                    <a:p>
                      <a:pPr marL="0" marR="0" algn="just">
                        <a:lnSpc>
                          <a:spcPct val="115000"/>
                        </a:lnSpc>
                        <a:spcBef>
                          <a:spcPts val="0"/>
                        </a:spcBef>
                        <a:spcAft>
                          <a:spcPts val="0"/>
                        </a:spcAft>
                      </a:pPr>
                      <a:r>
                        <a:rPr lang="en-US" sz="2000">
                          <a:effectLst/>
                        </a:rPr>
                        <a:t>Manual method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90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37.17 (44)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2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5353834"/>
                  </a:ext>
                </a:extLst>
              </a:tr>
            </a:tbl>
          </a:graphicData>
        </a:graphic>
      </p:graphicFrame>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
        <p:nvSpPr>
          <p:cNvPr id="6" name="Rectangle 1"/>
          <p:cNvSpPr>
            <a:spLocks noChangeArrowheads="1"/>
          </p:cNvSpPr>
          <p:nvPr/>
        </p:nvSpPr>
        <p:spPr bwMode="auto">
          <a:xfrm>
            <a:off x="-5180852" y="529709"/>
            <a:ext cx="2096309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Table 1: Labor saved by adopting small-scale maize shelling machines, per ton of output</a:t>
            </a:r>
            <a:endParaRPr kumimoji="0" lang="en-US" altLang="en-US" sz="11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Note: The figures in parenthesis are coefficient of variation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693682" y="1852455"/>
            <a:ext cx="9616966" cy="410882"/>
          </a:xfrm>
          <a:prstGeom prst="rect">
            <a:avLst/>
          </a:prstGeom>
        </p:spPr>
        <p:txBody>
          <a:bodyPr wrap="square">
            <a:spAutoFit/>
          </a:bodyPr>
          <a:lstStyle/>
          <a:p>
            <a:pPr algn="just">
              <a:lnSpc>
                <a:spcPct val="115000"/>
              </a:lnSpc>
              <a:spcAft>
                <a:spcPts val="1000"/>
              </a:spcAft>
            </a:pPr>
            <a:r>
              <a:rPr lang="en-US" dirty="0">
                <a:latin typeface="Calibri" panose="020F0502020204030204" pitchFamily="34" charset="0"/>
                <a:ea typeface="Calibri" panose="020F0502020204030204" pitchFamily="34" charset="0"/>
                <a:cs typeface="Calibri" panose="020F0502020204030204" pitchFamily="34" charset="0"/>
              </a:rPr>
              <a:t>Table 1: Labor saved by adopting small-scale maize shelling machines, per ton of output</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8245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6648" y="1103055"/>
            <a:ext cx="10515600" cy="568325"/>
          </a:xfrm>
        </p:spPr>
        <p:txBody>
          <a:bodyPr>
            <a:normAutofit fontScale="90000"/>
          </a:bodyPr>
          <a:lstStyle/>
          <a:p>
            <a:r>
              <a:rPr lang="en-US" dirty="0"/>
              <a:t>Results</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
        <p:nvSpPr>
          <p:cNvPr id="6" name="Rectangle 1"/>
          <p:cNvSpPr>
            <a:spLocks noChangeArrowheads="1"/>
          </p:cNvSpPr>
          <p:nvPr/>
        </p:nvSpPr>
        <p:spPr bwMode="auto">
          <a:xfrm>
            <a:off x="-5180852" y="529709"/>
            <a:ext cx="2096309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Table 1: Labor saved by adopting small-scale maize shelling machines, per ton of output</a:t>
            </a:r>
            <a:endParaRPr kumimoji="0" lang="en-US" altLang="en-US" sz="11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Note: The figures in parenthesis are coefficient of variation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073761959"/>
              </p:ext>
            </p:extLst>
          </p:nvPr>
        </p:nvGraphicFramePr>
        <p:xfrm>
          <a:off x="851336" y="2096813"/>
          <a:ext cx="10578663" cy="4162096"/>
        </p:xfrm>
        <a:graphic>
          <a:graphicData uri="http://schemas.openxmlformats.org/drawingml/2006/table">
            <a:tbl>
              <a:tblPr firstRow="1" firstCol="1" bandRow="1">
                <a:tableStyleId>{5C22544A-7EE6-4342-B048-85BDC9FD1C3A}</a:tableStyleId>
              </a:tblPr>
              <a:tblGrid>
                <a:gridCol w="1960849">
                  <a:extLst>
                    <a:ext uri="{9D8B030D-6E8A-4147-A177-3AD203B41FA5}">
                      <a16:colId xmlns:a16="http://schemas.microsoft.com/office/drawing/2014/main" val="912283245"/>
                    </a:ext>
                  </a:extLst>
                </a:gridCol>
                <a:gridCol w="1553148">
                  <a:extLst>
                    <a:ext uri="{9D8B030D-6E8A-4147-A177-3AD203B41FA5}">
                      <a16:colId xmlns:a16="http://schemas.microsoft.com/office/drawing/2014/main" val="3884835186"/>
                    </a:ext>
                  </a:extLst>
                </a:gridCol>
                <a:gridCol w="1261933">
                  <a:extLst>
                    <a:ext uri="{9D8B030D-6E8A-4147-A177-3AD203B41FA5}">
                      <a16:colId xmlns:a16="http://schemas.microsoft.com/office/drawing/2014/main" val="1315554230"/>
                    </a:ext>
                  </a:extLst>
                </a:gridCol>
                <a:gridCol w="1261933">
                  <a:extLst>
                    <a:ext uri="{9D8B030D-6E8A-4147-A177-3AD203B41FA5}">
                      <a16:colId xmlns:a16="http://schemas.microsoft.com/office/drawing/2014/main" val="2866005102"/>
                    </a:ext>
                  </a:extLst>
                </a:gridCol>
                <a:gridCol w="1164861">
                  <a:extLst>
                    <a:ext uri="{9D8B030D-6E8A-4147-A177-3AD203B41FA5}">
                      <a16:colId xmlns:a16="http://schemas.microsoft.com/office/drawing/2014/main" val="928639365"/>
                    </a:ext>
                  </a:extLst>
                </a:gridCol>
                <a:gridCol w="1164861">
                  <a:extLst>
                    <a:ext uri="{9D8B030D-6E8A-4147-A177-3AD203B41FA5}">
                      <a16:colId xmlns:a16="http://schemas.microsoft.com/office/drawing/2014/main" val="759532878"/>
                    </a:ext>
                  </a:extLst>
                </a:gridCol>
                <a:gridCol w="1105539">
                  <a:extLst>
                    <a:ext uri="{9D8B030D-6E8A-4147-A177-3AD203B41FA5}">
                      <a16:colId xmlns:a16="http://schemas.microsoft.com/office/drawing/2014/main" val="995893154"/>
                    </a:ext>
                  </a:extLst>
                </a:gridCol>
                <a:gridCol w="1105539">
                  <a:extLst>
                    <a:ext uri="{9D8B030D-6E8A-4147-A177-3AD203B41FA5}">
                      <a16:colId xmlns:a16="http://schemas.microsoft.com/office/drawing/2014/main" val="905694017"/>
                    </a:ext>
                  </a:extLst>
                </a:gridCol>
              </a:tblGrid>
              <a:tr h="662340">
                <a:tc rowSpan="3">
                  <a:txBody>
                    <a:bodyPr/>
                    <a:lstStyle/>
                    <a:p>
                      <a:pPr marL="0" marR="0" algn="just">
                        <a:lnSpc>
                          <a:spcPct val="115000"/>
                        </a:lnSpc>
                        <a:spcBef>
                          <a:spcPts val="0"/>
                        </a:spcBef>
                        <a:spcAft>
                          <a:spcPts val="0"/>
                        </a:spcAft>
                      </a:pPr>
                      <a:r>
                        <a:rPr lang="en-US" sz="1800">
                          <a:effectLst/>
                        </a:rPr>
                        <a:t>Farmers’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marL="0" marR="0" algn="just">
                        <a:lnSpc>
                          <a:spcPct val="115000"/>
                        </a:lnSpc>
                        <a:spcBef>
                          <a:spcPts val="0"/>
                        </a:spcBef>
                        <a:spcAft>
                          <a:spcPts val="0"/>
                        </a:spcAft>
                      </a:pPr>
                      <a:r>
                        <a:rPr lang="en-US" sz="1800">
                          <a:effectLst/>
                        </a:rPr>
                        <a:t>Mean land area under maize (ha)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just">
                        <a:lnSpc>
                          <a:spcPct val="115000"/>
                        </a:lnSpc>
                        <a:spcBef>
                          <a:spcPts val="0"/>
                        </a:spcBef>
                        <a:spcAft>
                          <a:spcPts val="0"/>
                        </a:spcAft>
                      </a:pPr>
                      <a:r>
                        <a:rPr lang="en-US" sz="1800">
                          <a:effectLst/>
                        </a:rPr>
                        <a:t>Production (ton)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4">
                  <a:txBody>
                    <a:bodyPr/>
                    <a:lstStyle/>
                    <a:p>
                      <a:pPr marL="0" marR="0" algn="just">
                        <a:lnSpc>
                          <a:spcPct val="115000"/>
                        </a:lnSpc>
                        <a:spcBef>
                          <a:spcPts val="0"/>
                        </a:spcBef>
                        <a:spcAft>
                          <a:spcPts val="0"/>
                        </a:spcAft>
                      </a:pPr>
                      <a:r>
                        <a:rPr lang="en-US" sz="1800" dirty="0">
                          <a:effectLst/>
                        </a:rPr>
                        <a:t>Potential labor time to be saved by using shelling machines (Hours)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71955011"/>
                  </a:ext>
                </a:extLst>
              </a:tr>
              <a:tr h="662340">
                <a:tc vMerge="1">
                  <a:txBody>
                    <a:bodyPr/>
                    <a:lstStyle/>
                    <a:p>
                      <a:endParaRPr lang="en-US"/>
                    </a:p>
                  </a:txBody>
                  <a:tcPr/>
                </a:tc>
                <a:tc vMerge="1">
                  <a:txBody>
                    <a:bodyPr/>
                    <a:lstStyle/>
                    <a:p>
                      <a:endParaRPr lang="en-US"/>
                    </a:p>
                  </a:txBody>
                  <a:tcPr/>
                </a:tc>
                <a:tc rowSpan="2">
                  <a:txBody>
                    <a:bodyPr/>
                    <a:lstStyle/>
                    <a:p>
                      <a:pPr marL="0" marR="0" algn="just">
                        <a:lnSpc>
                          <a:spcPct val="115000"/>
                        </a:lnSpc>
                        <a:spcBef>
                          <a:spcPts val="0"/>
                        </a:spcBef>
                        <a:spcAft>
                          <a:spcPts val="0"/>
                        </a:spcAft>
                      </a:pPr>
                      <a:r>
                        <a:rPr lang="en-US" sz="1800" dirty="0">
                          <a:effectLst/>
                          <a:latin typeface="+mn-lt"/>
                          <a:ea typeface="+mn-ea"/>
                          <a:cs typeface="+mn-cs"/>
                        </a:rPr>
                        <a:t>Actual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marL="0" marR="0" algn="just">
                        <a:lnSpc>
                          <a:spcPct val="115000"/>
                        </a:lnSpc>
                        <a:spcBef>
                          <a:spcPts val="0"/>
                        </a:spcBef>
                        <a:spcAft>
                          <a:spcPts val="0"/>
                        </a:spcAft>
                      </a:pPr>
                      <a:r>
                        <a:rPr lang="en-US" sz="1800" dirty="0">
                          <a:effectLst/>
                        </a:rPr>
                        <a:t>Potential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l">
                        <a:lnSpc>
                          <a:spcPct val="115000"/>
                        </a:lnSpc>
                        <a:spcBef>
                          <a:spcPts val="0"/>
                        </a:spcBef>
                        <a:spcAft>
                          <a:spcPts val="0"/>
                        </a:spcAft>
                      </a:pPr>
                      <a:r>
                        <a:rPr lang="en-US" sz="1800" dirty="0">
                          <a:effectLst/>
                        </a:rPr>
                        <a:t>Diesel operated machine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l">
                        <a:lnSpc>
                          <a:spcPct val="115000"/>
                        </a:lnSpc>
                        <a:spcBef>
                          <a:spcPts val="0"/>
                        </a:spcBef>
                        <a:spcAft>
                          <a:spcPts val="0"/>
                        </a:spcAft>
                      </a:pPr>
                      <a:r>
                        <a:rPr lang="en-US" sz="1800" dirty="0">
                          <a:effectLst/>
                        </a:rPr>
                        <a:t>Electric operated machine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270473572"/>
                  </a:ext>
                </a:extLst>
              </a:tr>
              <a:tr h="51922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0"/>
                        </a:spcAft>
                      </a:pPr>
                      <a:r>
                        <a:rPr lang="en-US" sz="1800" dirty="0">
                          <a:effectLst/>
                        </a:rPr>
                        <a:t>Actual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Potential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Actual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Potential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9692135"/>
                  </a:ext>
                </a:extLst>
              </a:tr>
              <a:tr h="331170">
                <a:tc>
                  <a:txBody>
                    <a:bodyPr/>
                    <a:lstStyle/>
                    <a:p>
                      <a:pPr marL="0" marR="0" algn="just">
                        <a:lnSpc>
                          <a:spcPct val="115000"/>
                        </a:lnSpc>
                        <a:spcBef>
                          <a:spcPts val="0"/>
                        </a:spcBef>
                        <a:spcAft>
                          <a:spcPts val="0"/>
                        </a:spcAft>
                      </a:pPr>
                      <a:r>
                        <a:rPr lang="en-US" sz="1800">
                          <a:effectLst/>
                        </a:rPr>
                        <a:t>Lowest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0.39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11.7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39.9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9.5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38.4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90435098"/>
                  </a:ext>
                </a:extLst>
              </a:tr>
              <a:tr h="662340">
                <a:tc>
                  <a:txBody>
                    <a:bodyPr/>
                    <a:lstStyle/>
                    <a:p>
                      <a:pPr marL="0" marR="0" algn="just">
                        <a:lnSpc>
                          <a:spcPct val="115000"/>
                        </a:lnSpc>
                        <a:spcBef>
                          <a:spcPts val="0"/>
                        </a:spcBef>
                        <a:spcAft>
                          <a:spcPts val="0"/>
                        </a:spcAft>
                      </a:pPr>
                      <a:r>
                        <a:rPr lang="en-US" sz="1800" dirty="0">
                          <a:effectLst/>
                        </a:rPr>
                        <a:t>Lower middle category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17.1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59.3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13.9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57.1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17212082"/>
                  </a:ext>
                </a:extLst>
              </a:tr>
              <a:tr h="662340">
                <a:tc>
                  <a:txBody>
                    <a:bodyPr/>
                    <a:lstStyle/>
                    <a:p>
                      <a:pPr marL="0" marR="0" algn="just">
                        <a:lnSpc>
                          <a:spcPct val="115000"/>
                        </a:lnSpc>
                        <a:spcBef>
                          <a:spcPts val="0"/>
                        </a:spcBef>
                        <a:spcAft>
                          <a:spcPts val="0"/>
                        </a:spcAft>
                      </a:pPr>
                      <a:r>
                        <a:rPr lang="en-US" sz="1800">
                          <a:effectLst/>
                        </a:rPr>
                        <a:t>Upper middle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25.3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86.9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20.5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83.7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82162996"/>
                  </a:ext>
                </a:extLst>
              </a:tr>
              <a:tr h="331170">
                <a:tc>
                  <a:txBody>
                    <a:bodyPr/>
                    <a:lstStyle/>
                    <a:p>
                      <a:pPr marL="0" marR="0" algn="just">
                        <a:lnSpc>
                          <a:spcPct val="115000"/>
                        </a:lnSpc>
                        <a:spcBef>
                          <a:spcPts val="0"/>
                        </a:spcBef>
                        <a:spcAft>
                          <a:spcPts val="0"/>
                        </a:spcAft>
                      </a:pPr>
                      <a:r>
                        <a:rPr lang="en-US" sz="1800" dirty="0">
                          <a:effectLst/>
                        </a:rPr>
                        <a:t>Highest category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1.7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1.4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4.6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49.5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169.7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40.2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163.5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00518586"/>
                  </a:ext>
                </a:extLst>
              </a:tr>
              <a:tr h="331170">
                <a:tc>
                  <a:txBody>
                    <a:bodyPr/>
                    <a:lstStyle/>
                    <a:p>
                      <a:pPr marL="0" marR="0" algn="just">
                        <a:lnSpc>
                          <a:spcPct val="115000"/>
                        </a:lnSpc>
                        <a:spcBef>
                          <a:spcPts val="0"/>
                        </a:spcBef>
                        <a:spcAft>
                          <a:spcPts val="0"/>
                        </a:spcAft>
                      </a:pPr>
                      <a:r>
                        <a:rPr lang="en-US" sz="1800" dirty="0">
                          <a:effectLst/>
                        </a:rPr>
                        <a:t>Average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b="1" dirty="0">
                          <a:effectLst/>
                        </a:rPr>
                        <a:t>0.8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b="1" dirty="0">
                          <a:effectLst/>
                        </a:rPr>
                        <a:t>0.7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b="1" dirty="0">
                          <a:effectLst/>
                        </a:rPr>
                        <a:t>2.4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b="1" dirty="0">
                          <a:effectLst/>
                        </a:rPr>
                        <a:t>25.3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b="1" dirty="0">
                          <a:effectLst/>
                        </a:rPr>
                        <a:t>86.9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b="1" dirty="0">
                          <a:effectLst/>
                        </a:rPr>
                        <a:t>20.5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b="1" dirty="0">
                          <a:effectLst/>
                        </a:rPr>
                        <a:t>83.7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16926522"/>
                  </a:ext>
                </a:extLst>
              </a:tr>
            </a:tbl>
          </a:graphicData>
        </a:graphic>
      </p:graphicFrame>
      <p:sp>
        <p:nvSpPr>
          <p:cNvPr id="10" name="Rectangle 9"/>
          <p:cNvSpPr/>
          <p:nvPr/>
        </p:nvSpPr>
        <p:spPr>
          <a:xfrm>
            <a:off x="851336" y="1652072"/>
            <a:ext cx="8434554" cy="410882"/>
          </a:xfrm>
          <a:prstGeom prst="rect">
            <a:avLst/>
          </a:prstGeom>
        </p:spPr>
        <p:txBody>
          <a:bodyPr wrap="square">
            <a:spAutoFit/>
          </a:bodyPr>
          <a:lstStyle/>
          <a:p>
            <a:pPr algn="just">
              <a:lnSpc>
                <a:spcPct val="115000"/>
              </a:lnSpc>
              <a:spcAft>
                <a:spcPts val="1000"/>
              </a:spcAft>
            </a:pPr>
            <a:r>
              <a:rPr lang="en-US" dirty="0">
                <a:latin typeface="Calibri" panose="020F0502020204030204" pitchFamily="34" charset="0"/>
                <a:ea typeface="Calibri" panose="020F0502020204030204" pitchFamily="34" charset="0"/>
                <a:cs typeface="Calibri" panose="020F0502020204030204" pitchFamily="34" charset="0"/>
              </a:rPr>
              <a:t>Table 2: Labor saved by adopting small-scale maize shelling machines, per household</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886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6648" y="1039337"/>
            <a:ext cx="10515600" cy="568325"/>
          </a:xfrm>
        </p:spPr>
        <p:txBody>
          <a:bodyPr>
            <a:normAutofit fontScale="90000"/>
          </a:bodyPr>
          <a:lstStyle/>
          <a:p>
            <a:r>
              <a:rPr lang="en-US" dirty="0"/>
              <a:t>Results</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graphicFrame>
        <p:nvGraphicFramePr>
          <p:cNvPr id="3" name="Table 2"/>
          <p:cNvGraphicFramePr>
            <a:graphicFrameLocks noGrp="1"/>
          </p:cNvGraphicFramePr>
          <p:nvPr>
            <p:extLst>
              <p:ext uri="{D42A27DB-BD31-4B8C-83A1-F6EECF244321}">
                <p14:modId xmlns:p14="http://schemas.microsoft.com/office/powerpoint/2010/main" val="875875386"/>
              </p:ext>
            </p:extLst>
          </p:nvPr>
        </p:nvGraphicFramePr>
        <p:xfrm>
          <a:off x="662148" y="2009935"/>
          <a:ext cx="10562899" cy="4465891"/>
        </p:xfrm>
        <a:graphic>
          <a:graphicData uri="http://schemas.openxmlformats.org/drawingml/2006/table">
            <a:tbl>
              <a:tblPr firstRow="1" firstCol="1" bandRow="1">
                <a:tableStyleId>{5C22544A-7EE6-4342-B048-85BDC9FD1C3A}</a:tableStyleId>
              </a:tblPr>
              <a:tblGrid>
                <a:gridCol w="1786661">
                  <a:extLst>
                    <a:ext uri="{9D8B030D-6E8A-4147-A177-3AD203B41FA5}">
                      <a16:colId xmlns:a16="http://schemas.microsoft.com/office/drawing/2014/main" val="481522961"/>
                    </a:ext>
                  </a:extLst>
                </a:gridCol>
                <a:gridCol w="1668858">
                  <a:extLst>
                    <a:ext uri="{9D8B030D-6E8A-4147-A177-3AD203B41FA5}">
                      <a16:colId xmlns:a16="http://schemas.microsoft.com/office/drawing/2014/main" val="2545216994"/>
                    </a:ext>
                  </a:extLst>
                </a:gridCol>
                <a:gridCol w="1178019">
                  <a:extLst>
                    <a:ext uri="{9D8B030D-6E8A-4147-A177-3AD203B41FA5}">
                      <a16:colId xmlns:a16="http://schemas.microsoft.com/office/drawing/2014/main" val="3750872534"/>
                    </a:ext>
                  </a:extLst>
                </a:gridCol>
                <a:gridCol w="1178019">
                  <a:extLst>
                    <a:ext uri="{9D8B030D-6E8A-4147-A177-3AD203B41FA5}">
                      <a16:colId xmlns:a16="http://schemas.microsoft.com/office/drawing/2014/main" val="516648584"/>
                    </a:ext>
                  </a:extLst>
                </a:gridCol>
                <a:gridCol w="1178019">
                  <a:extLst>
                    <a:ext uri="{9D8B030D-6E8A-4147-A177-3AD203B41FA5}">
                      <a16:colId xmlns:a16="http://schemas.microsoft.com/office/drawing/2014/main" val="3869855021"/>
                    </a:ext>
                  </a:extLst>
                </a:gridCol>
                <a:gridCol w="1178019">
                  <a:extLst>
                    <a:ext uri="{9D8B030D-6E8A-4147-A177-3AD203B41FA5}">
                      <a16:colId xmlns:a16="http://schemas.microsoft.com/office/drawing/2014/main" val="307472340"/>
                    </a:ext>
                  </a:extLst>
                </a:gridCol>
                <a:gridCol w="1197652">
                  <a:extLst>
                    <a:ext uri="{9D8B030D-6E8A-4147-A177-3AD203B41FA5}">
                      <a16:colId xmlns:a16="http://schemas.microsoft.com/office/drawing/2014/main" val="101882994"/>
                    </a:ext>
                  </a:extLst>
                </a:gridCol>
                <a:gridCol w="1197652">
                  <a:extLst>
                    <a:ext uri="{9D8B030D-6E8A-4147-A177-3AD203B41FA5}">
                      <a16:colId xmlns:a16="http://schemas.microsoft.com/office/drawing/2014/main" val="159987405"/>
                    </a:ext>
                  </a:extLst>
                </a:gridCol>
              </a:tblGrid>
              <a:tr h="579384">
                <a:tc rowSpan="3">
                  <a:txBody>
                    <a:bodyPr/>
                    <a:lstStyle/>
                    <a:p>
                      <a:pPr marL="0" marR="0" algn="just">
                        <a:lnSpc>
                          <a:spcPct val="115000"/>
                        </a:lnSpc>
                        <a:spcBef>
                          <a:spcPts val="0"/>
                        </a:spcBef>
                        <a:spcAft>
                          <a:spcPts val="0"/>
                        </a:spcAft>
                      </a:pPr>
                      <a:r>
                        <a:rPr lang="en-US" sz="1800">
                          <a:effectLst/>
                        </a:rPr>
                        <a:t>Farmers’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marL="0" marR="0" algn="just">
                        <a:lnSpc>
                          <a:spcPct val="115000"/>
                        </a:lnSpc>
                        <a:spcBef>
                          <a:spcPts val="0"/>
                        </a:spcBef>
                        <a:spcAft>
                          <a:spcPts val="0"/>
                        </a:spcAft>
                      </a:pPr>
                      <a:r>
                        <a:rPr lang="en-US" sz="1800">
                          <a:effectLst/>
                        </a:rPr>
                        <a:t>Mean land area under maize (ha)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just">
                        <a:lnSpc>
                          <a:spcPct val="115000"/>
                        </a:lnSpc>
                        <a:spcBef>
                          <a:spcPts val="0"/>
                        </a:spcBef>
                        <a:spcAft>
                          <a:spcPts val="0"/>
                        </a:spcAft>
                      </a:pPr>
                      <a:r>
                        <a:rPr lang="en-US" sz="1800">
                          <a:effectLst/>
                        </a:rPr>
                        <a:t>Production (ton)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4">
                  <a:txBody>
                    <a:bodyPr/>
                    <a:lstStyle/>
                    <a:p>
                      <a:pPr marL="0" marR="0" algn="just">
                        <a:lnSpc>
                          <a:spcPct val="115000"/>
                        </a:lnSpc>
                        <a:spcBef>
                          <a:spcPts val="0"/>
                        </a:spcBef>
                        <a:spcAft>
                          <a:spcPts val="0"/>
                        </a:spcAft>
                      </a:pPr>
                      <a:r>
                        <a:rPr lang="en-US" sz="1800">
                          <a:effectLst/>
                        </a:rPr>
                        <a:t>Expected cost reductions by using shelling machines (GhS)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76437968"/>
                  </a:ext>
                </a:extLst>
              </a:tr>
              <a:tr h="579384">
                <a:tc vMerge="1">
                  <a:txBody>
                    <a:bodyPr/>
                    <a:lstStyle/>
                    <a:p>
                      <a:endParaRPr lang="en-US"/>
                    </a:p>
                  </a:txBody>
                  <a:tcPr/>
                </a:tc>
                <a:tc vMerge="1">
                  <a:txBody>
                    <a:bodyPr/>
                    <a:lstStyle/>
                    <a:p>
                      <a:endParaRPr lang="en-US"/>
                    </a:p>
                  </a:txBody>
                  <a:tcPr/>
                </a:tc>
                <a:tc rowSpan="2">
                  <a:txBody>
                    <a:bodyPr/>
                    <a:lstStyle/>
                    <a:p>
                      <a:pPr marL="0" marR="0" algn="just">
                        <a:lnSpc>
                          <a:spcPct val="115000"/>
                        </a:lnSpc>
                        <a:spcBef>
                          <a:spcPts val="0"/>
                        </a:spcBef>
                        <a:spcAft>
                          <a:spcPts val="0"/>
                        </a:spcAft>
                      </a:pPr>
                      <a:r>
                        <a:rPr lang="en-US" sz="1800">
                          <a:effectLst/>
                        </a:rPr>
                        <a:t>Actual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marL="0" marR="0" algn="just">
                        <a:lnSpc>
                          <a:spcPct val="115000"/>
                        </a:lnSpc>
                        <a:spcBef>
                          <a:spcPts val="0"/>
                        </a:spcBef>
                        <a:spcAft>
                          <a:spcPts val="0"/>
                        </a:spcAft>
                      </a:pPr>
                      <a:r>
                        <a:rPr lang="en-US" sz="1800">
                          <a:effectLst/>
                        </a:rPr>
                        <a:t>Potential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just">
                        <a:lnSpc>
                          <a:spcPct val="115000"/>
                        </a:lnSpc>
                        <a:spcBef>
                          <a:spcPts val="0"/>
                        </a:spcBef>
                        <a:spcAft>
                          <a:spcPts val="0"/>
                        </a:spcAft>
                      </a:pPr>
                      <a:r>
                        <a:rPr lang="en-US" sz="1800">
                          <a:effectLst/>
                        </a:rPr>
                        <a:t>Diesel operated machine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just">
                        <a:lnSpc>
                          <a:spcPct val="115000"/>
                        </a:lnSpc>
                        <a:spcBef>
                          <a:spcPts val="0"/>
                        </a:spcBef>
                        <a:spcAft>
                          <a:spcPts val="0"/>
                        </a:spcAft>
                      </a:pPr>
                      <a:r>
                        <a:rPr lang="en-US" sz="1800">
                          <a:effectLst/>
                        </a:rPr>
                        <a:t>Electric operated machine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755579723"/>
                  </a:ext>
                </a:extLst>
              </a:tr>
              <a:tr h="46791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0"/>
                        </a:spcAft>
                      </a:pPr>
                      <a:r>
                        <a:rPr lang="en-US" sz="1800">
                          <a:effectLst/>
                        </a:rPr>
                        <a:t>Actual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Potential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Actual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Potential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64488363"/>
                  </a:ext>
                </a:extLst>
              </a:tr>
              <a:tr h="579384">
                <a:tc>
                  <a:txBody>
                    <a:bodyPr/>
                    <a:lstStyle/>
                    <a:p>
                      <a:pPr marL="0" marR="0" algn="just">
                        <a:lnSpc>
                          <a:spcPct val="115000"/>
                        </a:lnSpc>
                        <a:spcBef>
                          <a:spcPts val="0"/>
                        </a:spcBef>
                        <a:spcAft>
                          <a:spcPts val="0"/>
                        </a:spcAft>
                      </a:pPr>
                      <a:r>
                        <a:rPr lang="en-US" sz="1800">
                          <a:effectLst/>
                        </a:rPr>
                        <a:t>Lowest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0.39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0.33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13.5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45.7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dirty="0">
                          <a:effectLst/>
                        </a:rPr>
                        <a:t>44.8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21121946"/>
                  </a:ext>
                </a:extLst>
              </a:tr>
              <a:tr h="579384">
                <a:tc>
                  <a:txBody>
                    <a:bodyPr/>
                    <a:lstStyle/>
                    <a:p>
                      <a:pPr marL="0" marR="0" algn="just">
                        <a:lnSpc>
                          <a:spcPct val="115000"/>
                        </a:lnSpc>
                        <a:spcBef>
                          <a:spcPts val="0"/>
                        </a:spcBef>
                        <a:spcAft>
                          <a:spcPts val="0"/>
                        </a:spcAft>
                      </a:pPr>
                      <a:r>
                        <a:rPr lang="en-US" sz="1800">
                          <a:effectLst/>
                        </a:rPr>
                        <a:t>Lower middle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0.58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0.48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19.6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68.0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16.4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66.6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5186743"/>
                  </a:ext>
                </a:extLst>
              </a:tr>
              <a:tr h="579384">
                <a:tc>
                  <a:txBody>
                    <a:bodyPr/>
                    <a:lstStyle/>
                    <a:p>
                      <a:pPr marL="0" marR="0" algn="just">
                        <a:lnSpc>
                          <a:spcPct val="115000"/>
                        </a:lnSpc>
                        <a:spcBef>
                          <a:spcPts val="0"/>
                        </a:spcBef>
                        <a:spcAft>
                          <a:spcPts val="0"/>
                        </a:spcAft>
                      </a:pPr>
                      <a:r>
                        <a:rPr lang="en-US" sz="1800" dirty="0">
                          <a:effectLst/>
                        </a:rPr>
                        <a:t>Upper middle category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0.85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0.71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29.0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99.7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24.2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97.6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86711908"/>
                  </a:ext>
                </a:extLst>
              </a:tr>
              <a:tr h="579384">
                <a:tc>
                  <a:txBody>
                    <a:bodyPr/>
                    <a:lstStyle/>
                    <a:p>
                      <a:pPr marL="0" marR="0" algn="just">
                        <a:lnSpc>
                          <a:spcPct val="115000"/>
                        </a:lnSpc>
                        <a:spcBef>
                          <a:spcPts val="0"/>
                        </a:spcBef>
                        <a:spcAft>
                          <a:spcPts val="0"/>
                        </a:spcAft>
                      </a:pPr>
                      <a:r>
                        <a:rPr lang="en-US" sz="1800">
                          <a:effectLst/>
                        </a:rPr>
                        <a:t>Highest category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1.66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1.39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4.6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56.9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194.7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47.4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190.6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08421283"/>
                  </a:ext>
                </a:extLst>
              </a:tr>
              <a:tr h="280944">
                <a:tc>
                  <a:txBody>
                    <a:bodyPr/>
                    <a:lstStyle/>
                    <a:p>
                      <a:pPr marL="0" marR="0" algn="just">
                        <a:lnSpc>
                          <a:spcPct val="115000"/>
                        </a:lnSpc>
                        <a:spcBef>
                          <a:spcPts val="0"/>
                        </a:spcBef>
                        <a:spcAft>
                          <a:spcPts val="0"/>
                        </a:spcAft>
                      </a:pPr>
                      <a:r>
                        <a:rPr lang="en-US" sz="1800" dirty="0">
                          <a:effectLst/>
                        </a:rPr>
                        <a:t>Average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0.85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800">
                          <a:effectLst/>
                        </a:rPr>
                        <a:t>0.71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29.0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99.7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a:effectLst/>
                        </a:rPr>
                        <a:t>24.2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just">
                        <a:lnSpc>
                          <a:spcPct val="115000"/>
                        </a:lnSpc>
                        <a:spcBef>
                          <a:spcPts val="0"/>
                        </a:spcBef>
                        <a:spcAft>
                          <a:spcPts val="0"/>
                        </a:spcAft>
                      </a:pPr>
                      <a:r>
                        <a:rPr lang="en-US" sz="1800" dirty="0">
                          <a:effectLst/>
                        </a:rPr>
                        <a:t>97.6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88212602"/>
                  </a:ext>
                </a:extLst>
              </a:tr>
            </a:tbl>
          </a:graphicData>
        </a:graphic>
      </p:graphicFrame>
      <p:sp>
        <p:nvSpPr>
          <p:cNvPr id="11" name="Rectangle 10"/>
          <p:cNvSpPr/>
          <p:nvPr/>
        </p:nvSpPr>
        <p:spPr>
          <a:xfrm>
            <a:off x="662148" y="1524636"/>
            <a:ext cx="7646279" cy="410882"/>
          </a:xfrm>
          <a:prstGeom prst="rect">
            <a:avLst/>
          </a:prstGeom>
        </p:spPr>
        <p:txBody>
          <a:bodyPr wrap="square">
            <a:spAutoFit/>
          </a:bodyPr>
          <a:lstStyle/>
          <a:p>
            <a:pPr algn="just">
              <a:lnSpc>
                <a:spcPct val="115000"/>
              </a:lnSpc>
              <a:spcAft>
                <a:spcPts val="1000"/>
              </a:spcAft>
            </a:pPr>
            <a:r>
              <a:rPr lang="en-US" dirty="0">
                <a:latin typeface="Calibri" panose="020F0502020204030204" pitchFamily="34" charset="0"/>
                <a:ea typeface="Calibri" panose="020F0502020204030204" pitchFamily="34" charset="0"/>
                <a:cs typeface="Calibri" panose="020F0502020204030204" pitchFamily="34" charset="0"/>
              </a:rPr>
              <a:t>Table 3:   Cost saved by adopting small scale maize shelling machines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11"/>
          <p:cNvSpPr/>
          <p:nvPr/>
        </p:nvSpPr>
        <p:spPr>
          <a:xfrm>
            <a:off x="662148" y="6376056"/>
            <a:ext cx="10767851" cy="338554"/>
          </a:xfrm>
          <a:prstGeom prst="rect">
            <a:avLst/>
          </a:prstGeom>
        </p:spPr>
        <p:txBody>
          <a:bodyPr wrap="square">
            <a:spAutoFit/>
          </a:bodyPr>
          <a:lstStyle/>
          <a:p>
            <a:r>
              <a:rPr lang="en-US" sz="1600" dirty="0">
                <a:ea typeface="Calibri" panose="020F0502020204030204" pitchFamily="34" charset="0"/>
              </a:rPr>
              <a:t>Average maize yield @0.837t/ha (IFPRI, 2015)</a:t>
            </a:r>
            <a:r>
              <a:rPr lang="en-US" sz="1600" dirty="0"/>
              <a:t> </a:t>
            </a:r>
            <a:endParaRPr lang="en-US" sz="16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31960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6648" y="1122363"/>
            <a:ext cx="10515600" cy="568325"/>
          </a:xfrm>
        </p:spPr>
        <p:txBody>
          <a:bodyPr>
            <a:normAutofit fontScale="90000"/>
          </a:bodyPr>
          <a:lstStyle/>
          <a:p>
            <a:r>
              <a:rPr lang="en-US" dirty="0"/>
              <a:t>Results</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graphicFrame>
        <p:nvGraphicFramePr>
          <p:cNvPr id="7" name="Chart 6"/>
          <p:cNvGraphicFramePr>
            <a:graphicFrameLocks/>
          </p:cNvGraphicFramePr>
          <p:nvPr>
            <p:extLst>
              <p:ext uri="{D42A27DB-BD31-4B8C-83A1-F6EECF244321}">
                <p14:modId xmlns:p14="http://schemas.microsoft.com/office/powerpoint/2010/main" val="1708638034"/>
              </p:ext>
            </p:extLst>
          </p:nvPr>
        </p:nvGraphicFramePr>
        <p:xfrm>
          <a:off x="1166648" y="1720451"/>
          <a:ext cx="9270123" cy="4577137"/>
        </p:xfrm>
        <a:graphic>
          <a:graphicData uri="http://schemas.openxmlformats.org/drawingml/2006/chart">
            <c:chart xmlns:c="http://schemas.openxmlformats.org/drawingml/2006/chart" xmlns:r="http://schemas.openxmlformats.org/officeDocument/2006/relationships" r:id="rId3"/>
          </a:graphicData>
        </a:graphic>
      </p:graphicFrame>
      <p:sp>
        <p:nvSpPr>
          <p:cNvPr id="16" name="Oval 15"/>
          <p:cNvSpPr/>
          <p:nvPr/>
        </p:nvSpPr>
        <p:spPr>
          <a:xfrm>
            <a:off x="4508938" y="4256690"/>
            <a:ext cx="472965" cy="5360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8445061" y="4330263"/>
            <a:ext cx="472965" cy="5360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718440" y="6297589"/>
            <a:ext cx="9175532" cy="369332"/>
          </a:xfrm>
          <a:prstGeom prst="rect">
            <a:avLst/>
          </a:prstGeom>
          <a:noFill/>
        </p:spPr>
        <p:txBody>
          <a:bodyPr wrap="square" rtlCol="0">
            <a:spAutoFit/>
          </a:bodyPr>
          <a:lstStyle/>
          <a:p>
            <a:r>
              <a:rPr lang="en-US" dirty="0"/>
              <a:t>Fig. 2a: Pay back period of the maize shelling machines, commercial option not considered</a:t>
            </a:r>
          </a:p>
        </p:txBody>
      </p:sp>
      <p:sp>
        <p:nvSpPr>
          <p:cNvPr id="8" name="Oval 7"/>
          <p:cNvSpPr/>
          <p:nvPr/>
        </p:nvSpPr>
        <p:spPr>
          <a:xfrm>
            <a:off x="4519448" y="3720662"/>
            <a:ext cx="472965" cy="5360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558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6648" y="1122363"/>
            <a:ext cx="10515600" cy="568325"/>
          </a:xfrm>
        </p:spPr>
        <p:txBody>
          <a:bodyPr>
            <a:normAutofit fontScale="90000"/>
          </a:bodyPr>
          <a:lstStyle/>
          <a:p>
            <a:r>
              <a:rPr lang="en-US" dirty="0"/>
              <a:t>Results</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
        <p:nvSpPr>
          <p:cNvPr id="18" name="TextBox 17"/>
          <p:cNvSpPr txBox="1"/>
          <p:nvPr/>
        </p:nvSpPr>
        <p:spPr>
          <a:xfrm>
            <a:off x="1718441" y="6297589"/>
            <a:ext cx="8513380" cy="369332"/>
          </a:xfrm>
          <a:prstGeom prst="rect">
            <a:avLst/>
          </a:prstGeom>
          <a:noFill/>
        </p:spPr>
        <p:txBody>
          <a:bodyPr wrap="square" rtlCol="0">
            <a:spAutoFit/>
          </a:bodyPr>
          <a:lstStyle/>
          <a:p>
            <a:r>
              <a:rPr lang="en-US" dirty="0"/>
              <a:t>Fig. 2b: Pay back period of the maize shelling machines, commercial option considered</a:t>
            </a:r>
          </a:p>
        </p:txBody>
      </p:sp>
      <p:graphicFrame>
        <p:nvGraphicFramePr>
          <p:cNvPr id="9" name="Chart 8"/>
          <p:cNvGraphicFramePr>
            <a:graphicFrameLocks/>
          </p:cNvGraphicFramePr>
          <p:nvPr>
            <p:extLst>
              <p:ext uri="{D42A27DB-BD31-4B8C-83A1-F6EECF244321}">
                <p14:modId xmlns:p14="http://schemas.microsoft.com/office/powerpoint/2010/main" val="274766146"/>
              </p:ext>
            </p:extLst>
          </p:nvPr>
        </p:nvGraphicFramePr>
        <p:xfrm>
          <a:off x="1008994" y="1641871"/>
          <a:ext cx="8828690" cy="4459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3422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Conclusion</a:t>
            </a:r>
          </a:p>
        </p:txBody>
      </p:sp>
      <p:sp>
        <p:nvSpPr>
          <p:cNvPr id="3" name="Content Placeholder 2"/>
          <p:cNvSpPr>
            <a:spLocks noGrp="1"/>
          </p:cNvSpPr>
          <p:nvPr>
            <p:ph idx="1"/>
          </p:nvPr>
        </p:nvSpPr>
        <p:spPr/>
        <p:txBody>
          <a:bodyPr>
            <a:normAutofit/>
          </a:bodyPr>
          <a:lstStyle/>
          <a:p>
            <a:r>
              <a:rPr lang="en-US" dirty="0"/>
              <a:t>The maize shelling machines are economically feasible </a:t>
            </a:r>
          </a:p>
          <a:p>
            <a:r>
              <a:rPr lang="en-US" dirty="0"/>
              <a:t>They can save labor, increase labor efficiency</a:t>
            </a:r>
          </a:p>
          <a:p>
            <a:r>
              <a:rPr lang="en-US" dirty="0"/>
              <a:t>They can also reduce cost</a:t>
            </a:r>
          </a:p>
          <a:p>
            <a:r>
              <a:rPr lang="en-US" dirty="0"/>
              <a:t>Therefore, they will contribute to the wellbeing of smallholder farmers if they are promoted.</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2733806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2) Demonstration of maize shelling machines</a:t>
            </a:r>
          </a:p>
        </p:txBody>
      </p:sp>
      <p:sp>
        <p:nvSpPr>
          <p:cNvPr id="3" name="Content Placeholder 2"/>
          <p:cNvSpPr>
            <a:spLocks noGrp="1"/>
          </p:cNvSpPr>
          <p:nvPr>
            <p:ph idx="1"/>
          </p:nvPr>
        </p:nvSpPr>
        <p:spPr/>
        <p:txBody>
          <a:bodyPr>
            <a:normAutofit/>
          </a:bodyPr>
          <a:lstStyle/>
          <a:p>
            <a:r>
              <a:rPr lang="en-US" dirty="0"/>
              <a:t>We organized demonstration events in 15 communities in three regions of Ghana</a:t>
            </a:r>
          </a:p>
          <a:p>
            <a:r>
              <a:rPr lang="en-US" dirty="0"/>
              <a:t>The purpose was to enhance the awareness of the farmers on the advantages of the machines and to link the farmers with organizations who can support them in case they decide to adopt the machines</a:t>
            </a:r>
          </a:p>
          <a:p>
            <a:r>
              <a:rPr lang="en-US" dirty="0"/>
              <a:t>Various organizations were present including: Extension officers, NGOs, local fabricators and artisans</a:t>
            </a:r>
          </a:p>
          <a:p>
            <a:endParaRPr lang="en-US" dirty="0"/>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2811601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graphicFrame>
        <p:nvGraphicFramePr>
          <p:cNvPr id="7" name="Content Placeholder 6"/>
          <p:cNvGraphicFramePr>
            <a:graphicFrameLocks noGrp="1"/>
          </p:cNvGraphicFramePr>
          <p:nvPr>
            <p:ph idx="1"/>
            <p:extLst>
              <p:ext uri="{D42A27DB-BD31-4B8C-83A1-F6EECF244321}">
                <p14:modId xmlns:p14="http://schemas.microsoft.com/office/powerpoint/2010/main" val="2098657294"/>
              </p:ext>
            </p:extLst>
          </p:nvPr>
        </p:nvGraphicFramePr>
        <p:xfrm>
          <a:off x="838199" y="2244725"/>
          <a:ext cx="9031015" cy="3951122"/>
        </p:xfrm>
        <a:graphic>
          <a:graphicData uri="http://schemas.openxmlformats.org/drawingml/2006/table">
            <a:tbl>
              <a:tblPr>
                <a:tableStyleId>{5C22544A-7EE6-4342-B048-85BDC9FD1C3A}</a:tableStyleId>
              </a:tblPr>
              <a:tblGrid>
                <a:gridCol w="4369846">
                  <a:extLst>
                    <a:ext uri="{9D8B030D-6E8A-4147-A177-3AD203B41FA5}">
                      <a16:colId xmlns:a16="http://schemas.microsoft.com/office/drawing/2014/main" val="2547845599"/>
                    </a:ext>
                  </a:extLst>
                </a:gridCol>
                <a:gridCol w="1553723">
                  <a:extLst>
                    <a:ext uri="{9D8B030D-6E8A-4147-A177-3AD203B41FA5}">
                      <a16:colId xmlns:a16="http://schemas.microsoft.com/office/drawing/2014/main" val="171607523"/>
                    </a:ext>
                  </a:extLst>
                </a:gridCol>
                <a:gridCol w="1553723">
                  <a:extLst>
                    <a:ext uri="{9D8B030D-6E8A-4147-A177-3AD203B41FA5}">
                      <a16:colId xmlns:a16="http://schemas.microsoft.com/office/drawing/2014/main" val="268892380"/>
                    </a:ext>
                  </a:extLst>
                </a:gridCol>
                <a:gridCol w="1553723">
                  <a:extLst>
                    <a:ext uri="{9D8B030D-6E8A-4147-A177-3AD203B41FA5}">
                      <a16:colId xmlns:a16="http://schemas.microsoft.com/office/drawing/2014/main" val="1604932127"/>
                    </a:ext>
                  </a:extLst>
                </a:gridCol>
              </a:tblGrid>
              <a:tr h="985059">
                <a:tc>
                  <a:txBody>
                    <a:bodyPr/>
                    <a:lstStyle/>
                    <a:p>
                      <a:pPr algn="l" fontAlgn="b"/>
                      <a:r>
                        <a:rPr lang="en-US" sz="2800" u="none" strike="noStrike" dirty="0">
                          <a:effectLst/>
                        </a:rPr>
                        <a:t> </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gridSpan="3">
                  <a:txBody>
                    <a:bodyPr/>
                    <a:lstStyle/>
                    <a:p>
                      <a:pPr algn="ctr" fontAlgn="b"/>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hMerge="1">
                  <a:txBody>
                    <a:bodyPr/>
                    <a:lstStyle/>
                    <a:p>
                      <a:pPr algn="l" fontAlgn="b"/>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hMerge="1">
                  <a:txBody>
                    <a:bodyPr/>
                    <a:lstStyle/>
                    <a:p>
                      <a:pPr algn="l" fontAlgn="b"/>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val="2415002533"/>
                  </a:ext>
                </a:extLst>
              </a:tr>
              <a:tr h="571443">
                <a:tc>
                  <a:txBody>
                    <a:bodyPr/>
                    <a:lstStyle/>
                    <a:p>
                      <a:pPr algn="l" fontAlgn="b"/>
                      <a:r>
                        <a:rPr lang="en-US" sz="2800" u="none" strike="noStrike">
                          <a:effectLst/>
                        </a:rPr>
                        <a:t> </a:t>
                      </a:r>
                      <a:endParaRPr lang="en-US" sz="2800" b="1"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Male</a:t>
                      </a:r>
                      <a:endParaRPr lang="en-US" sz="28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Female</a:t>
                      </a:r>
                      <a:endParaRPr lang="en-US" sz="28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Total</a:t>
                      </a:r>
                      <a:endParaRPr lang="en-US" sz="28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val="2276993855"/>
                  </a:ext>
                </a:extLst>
              </a:tr>
              <a:tr h="598655">
                <a:tc>
                  <a:txBody>
                    <a:bodyPr/>
                    <a:lstStyle/>
                    <a:p>
                      <a:pPr algn="l" fontAlgn="b"/>
                      <a:r>
                        <a:rPr lang="en-US" sz="2800" u="none" strike="noStrike">
                          <a:effectLst/>
                        </a:rPr>
                        <a:t>Northern Region</a:t>
                      </a:r>
                      <a:endParaRPr lang="en-US" sz="2800" b="0"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286</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194</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a:effectLst/>
                        </a:rPr>
                        <a:t>480</a:t>
                      </a:r>
                      <a:endParaRPr lang="en-US" sz="2800" b="0" i="0" u="none" strike="noStrike">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val="1154736119"/>
                  </a:ext>
                </a:extLst>
              </a:tr>
              <a:tr h="598655">
                <a:tc>
                  <a:txBody>
                    <a:bodyPr/>
                    <a:lstStyle/>
                    <a:p>
                      <a:pPr algn="l" fontAlgn="b"/>
                      <a:r>
                        <a:rPr lang="en-US" sz="2800" u="none" strike="noStrike">
                          <a:effectLst/>
                        </a:rPr>
                        <a:t>Upper East Region</a:t>
                      </a:r>
                      <a:endParaRPr lang="en-US" sz="2800" b="0"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104</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137</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241</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val="409787430"/>
                  </a:ext>
                </a:extLst>
              </a:tr>
              <a:tr h="598655">
                <a:tc>
                  <a:txBody>
                    <a:bodyPr/>
                    <a:lstStyle/>
                    <a:p>
                      <a:pPr algn="l" fontAlgn="b"/>
                      <a:r>
                        <a:rPr lang="en-US" sz="2800" u="none" strike="noStrike">
                          <a:effectLst/>
                        </a:rPr>
                        <a:t>Upper West Region</a:t>
                      </a:r>
                      <a:endParaRPr lang="en-US" sz="2800" b="0"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a:effectLst/>
                        </a:rPr>
                        <a:t>151</a:t>
                      </a:r>
                      <a:endParaRPr lang="en-US" sz="2800" b="0"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182</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333</a:t>
                      </a:r>
                      <a:endParaRPr lang="en-US" sz="28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val="1826608171"/>
                  </a:ext>
                </a:extLst>
              </a:tr>
              <a:tr h="598655">
                <a:tc>
                  <a:txBody>
                    <a:bodyPr/>
                    <a:lstStyle/>
                    <a:p>
                      <a:pPr algn="l" fontAlgn="b"/>
                      <a:r>
                        <a:rPr lang="en-US" sz="2800" u="none" strike="noStrike">
                          <a:effectLst/>
                        </a:rPr>
                        <a:t>Total</a:t>
                      </a:r>
                      <a:endParaRPr lang="en-US" sz="2800" b="1"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a:effectLst/>
                        </a:rPr>
                        <a:t>541</a:t>
                      </a:r>
                      <a:endParaRPr lang="en-US" sz="2800" b="1"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a:effectLst/>
                        </a:rPr>
                        <a:t>513</a:t>
                      </a:r>
                      <a:endParaRPr lang="en-US" sz="2800" b="1" i="0" u="none" strike="noStrike">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en-US" sz="2800" u="none" strike="noStrike" dirty="0">
                          <a:effectLst/>
                        </a:rPr>
                        <a:t>1054</a:t>
                      </a:r>
                      <a:endParaRPr lang="en-US" sz="28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extLst>
                  <a:ext uri="{0D108BD9-81ED-4DB2-BD59-A6C34878D82A}">
                    <a16:rowId xmlns:a16="http://schemas.microsoft.com/office/drawing/2014/main" val="3123462997"/>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04076311"/>
              </p:ext>
            </p:extLst>
          </p:nvPr>
        </p:nvGraphicFramePr>
        <p:xfrm>
          <a:off x="835572" y="3342290"/>
          <a:ext cx="9144000" cy="551793"/>
        </p:xfrm>
        <a:graphic>
          <a:graphicData uri="http://schemas.openxmlformats.org/drawingml/2006/table">
            <a:tbl>
              <a:tblPr/>
              <a:tblGrid>
                <a:gridCol w="9144000">
                  <a:extLst>
                    <a:ext uri="{9D8B030D-6E8A-4147-A177-3AD203B41FA5}">
                      <a16:colId xmlns:a16="http://schemas.microsoft.com/office/drawing/2014/main" val="308403561"/>
                    </a:ext>
                  </a:extLst>
                </a:gridCol>
              </a:tblGrid>
              <a:tr h="551793">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263932321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165585442"/>
              </p:ext>
            </p:extLst>
          </p:nvPr>
        </p:nvGraphicFramePr>
        <p:xfrm>
          <a:off x="819807" y="5675586"/>
          <a:ext cx="9159765" cy="551793"/>
        </p:xfrm>
        <a:graphic>
          <a:graphicData uri="http://schemas.openxmlformats.org/drawingml/2006/table">
            <a:tbl>
              <a:tblPr/>
              <a:tblGrid>
                <a:gridCol w="9159765">
                  <a:extLst>
                    <a:ext uri="{9D8B030D-6E8A-4147-A177-3AD203B41FA5}">
                      <a16:colId xmlns:a16="http://schemas.microsoft.com/office/drawing/2014/main" val="4252648865"/>
                    </a:ext>
                  </a:extLst>
                </a:gridCol>
              </a:tblGrid>
              <a:tr h="551793">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707252986"/>
                  </a:ext>
                </a:extLst>
              </a:tr>
            </a:tbl>
          </a:graphicData>
        </a:graphic>
      </p:graphicFrame>
      <p:graphicFrame>
        <p:nvGraphicFramePr>
          <p:cNvPr id="10" name="Table 9"/>
          <p:cNvGraphicFramePr>
            <a:graphicFrameLocks noGrp="1"/>
          </p:cNvGraphicFramePr>
          <p:nvPr/>
        </p:nvGraphicFramePr>
        <p:xfrm>
          <a:off x="8576441" y="3326524"/>
          <a:ext cx="1403131" cy="2900855"/>
        </p:xfrm>
        <a:graphic>
          <a:graphicData uri="http://schemas.openxmlformats.org/drawingml/2006/table">
            <a:tbl>
              <a:tblPr/>
              <a:tblGrid>
                <a:gridCol w="1403131">
                  <a:extLst>
                    <a:ext uri="{9D8B030D-6E8A-4147-A177-3AD203B41FA5}">
                      <a16:colId xmlns:a16="http://schemas.microsoft.com/office/drawing/2014/main" val="3241324443"/>
                    </a:ext>
                  </a:extLst>
                </a:gridCol>
              </a:tblGrid>
              <a:tr h="2900855">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9514543"/>
                  </a:ext>
                </a:extLst>
              </a:tr>
            </a:tbl>
          </a:graphicData>
        </a:graphic>
      </p:graphicFrame>
      <p:graphicFrame>
        <p:nvGraphicFramePr>
          <p:cNvPr id="11" name="Table 10"/>
          <p:cNvGraphicFramePr>
            <a:graphicFrameLocks noGrp="1"/>
          </p:cNvGraphicFramePr>
          <p:nvPr/>
        </p:nvGraphicFramePr>
        <p:xfrm>
          <a:off x="819807" y="3326524"/>
          <a:ext cx="2979683" cy="2916621"/>
        </p:xfrm>
        <a:graphic>
          <a:graphicData uri="http://schemas.openxmlformats.org/drawingml/2006/table">
            <a:tbl>
              <a:tblPr/>
              <a:tblGrid>
                <a:gridCol w="2979683">
                  <a:extLst>
                    <a:ext uri="{9D8B030D-6E8A-4147-A177-3AD203B41FA5}">
                      <a16:colId xmlns:a16="http://schemas.microsoft.com/office/drawing/2014/main" val="320431201"/>
                    </a:ext>
                  </a:extLst>
                </a:gridCol>
              </a:tblGrid>
              <a:tr h="2916621">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990600841"/>
                  </a:ext>
                </a:extLst>
              </a:tr>
            </a:tbl>
          </a:graphicData>
        </a:graphic>
      </p:graphicFrame>
      <p:graphicFrame>
        <p:nvGraphicFramePr>
          <p:cNvPr id="12" name="Table 11"/>
          <p:cNvGraphicFramePr>
            <a:graphicFrameLocks noGrp="1"/>
          </p:cNvGraphicFramePr>
          <p:nvPr/>
        </p:nvGraphicFramePr>
        <p:xfrm>
          <a:off x="3799490" y="3342290"/>
          <a:ext cx="3090041" cy="2885089"/>
        </p:xfrm>
        <a:graphic>
          <a:graphicData uri="http://schemas.openxmlformats.org/drawingml/2006/table">
            <a:tbl>
              <a:tblPr/>
              <a:tblGrid>
                <a:gridCol w="3090041">
                  <a:extLst>
                    <a:ext uri="{9D8B030D-6E8A-4147-A177-3AD203B41FA5}">
                      <a16:colId xmlns:a16="http://schemas.microsoft.com/office/drawing/2014/main" val="1165936221"/>
                    </a:ext>
                  </a:extLst>
                </a:gridCol>
              </a:tblGrid>
              <a:tr h="2885089">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733143731"/>
                  </a:ext>
                </a:extLst>
              </a:tr>
            </a:tbl>
          </a:graphicData>
        </a:graphic>
      </p:graphicFrame>
      <p:sp>
        <p:nvSpPr>
          <p:cNvPr id="13" name="TextBox 12"/>
          <p:cNvSpPr txBox="1"/>
          <p:nvPr/>
        </p:nvSpPr>
        <p:spPr>
          <a:xfrm>
            <a:off x="838200" y="2244725"/>
            <a:ext cx="6855372" cy="523220"/>
          </a:xfrm>
          <a:prstGeom prst="rect">
            <a:avLst/>
          </a:prstGeom>
          <a:noFill/>
        </p:spPr>
        <p:txBody>
          <a:bodyPr wrap="square" rtlCol="0">
            <a:spAutoFit/>
          </a:bodyPr>
          <a:lstStyle/>
          <a:p>
            <a:r>
              <a:rPr lang="en-US" sz="2800" dirty="0"/>
              <a:t>Table 1: Number of farmer participants</a:t>
            </a:r>
          </a:p>
        </p:txBody>
      </p:sp>
    </p:spTree>
    <p:extLst>
      <p:ext uri="{BB962C8B-B14F-4D97-AF65-F5344CB8AC3E}">
        <p14:creationId xmlns:p14="http://schemas.microsoft.com/office/powerpoint/2010/main" val="4019840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34C2937B-AF01-534A-B1B8-8C7913F722C2}"/>
              </a:ext>
            </a:extLst>
          </p:cNvPr>
          <p:cNvSpPr txBox="1">
            <a:spLocks/>
          </p:cNvSpPr>
          <p:nvPr/>
        </p:nvSpPr>
        <p:spPr>
          <a:xfrm>
            <a:off x="870857" y="2968831"/>
            <a:ext cx="11008426" cy="460169"/>
          </a:xfrm>
          <a:prstGeom prst="rect">
            <a:avLst/>
          </a:prstGeom>
        </p:spPr>
        <p:txBody>
          <a:bodyPr>
            <a:noAutofit/>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sz="2800" b="1" dirty="0"/>
              <a:t>Promoting small-scale maize shelling machines in Northern Ghana</a:t>
            </a:r>
            <a:endParaRPr lang="en-US" sz="2800" dirty="0"/>
          </a:p>
        </p:txBody>
      </p:sp>
    </p:spTree>
    <p:extLst>
      <p:ext uri="{BB962C8B-B14F-4D97-AF65-F5344CB8AC3E}">
        <p14:creationId xmlns:p14="http://schemas.microsoft.com/office/powerpoint/2010/main" val="179502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58B5D-35B1-4B17-9701-5E710D0883DB}"/>
              </a:ext>
            </a:extLst>
          </p:cNvPr>
          <p:cNvSpPr txBox="1"/>
          <p:nvPr/>
        </p:nvSpPr>
        <p:spPr>
          <a:xfrm>
            <a:off x="7320136" y="-41451"/>
            <a:ext cx="3347864" cy="2862322"/>
          </a:xfrm>
          <a:prstGeom prst="rect">
            <a:avLst/>
          </a:prstGeom>
          <a:noFill/>
        </p:spPr>
        <p:txBody>
          <a:bodyPr wrap="square" rtlCol="0">
            <a:spAutoFit/>
          </a:bodyPr>
          <a:lstStyle/>
          <a:p>
            <a:r>
              <a:rPr lang="en-US" dirty="0">
                <a:latin typeface="Gill Sans" panose="020B0502020104020203" pitchFamily="34" charset="0"/>
              </a:rPr>
              <a:t>Africa RISING farmers and non Africa RISING farmers in the Northern Region (</a:t>
            </a:r>
            <a:r>
              <a:rPr lang="en-US" dirty="0" err="1">
                <a:latin typeface="Gill Sans" panose="020B0502020104020203" pitchFamily="34" charset="0"/>
              </a:rPr>
              <a:t>Doku</a:t>
            </a:r>
            <a:r>
              <a:rPr lang="en-US" dirty="0">
                <a:latin typeface="Gill Sans" panose="020B0502020104020203" pitchFamily="34" charset="0"/>
              </a:rPr>
              <a:t> community) participate in the maize shelling Demo event.  </a:t>
            </a:r>
          </a:p>
          <a:p>
            <a:r>
              <a:rPr lang="en-US" dirty="0">
                <a:latin typeface="Gill Sans" panose="020B0502020104020203" pitchFamily="34" charset="0"/>
              </a:rPr>
              <a:t>Farmers inquired about the cost of the maize </a:t>
            </a:r>
            <a:r>
              <a:rPr lang="en-US" dirty="0" err="1">
                <a:latin typeface="Gill Sans" panose="020B0502020104020203" pitchFamily="34" charset="0"/>
              </a:rPr>
              <a:t>shellers</a:t>
            </a:r>
            <a:r>
              <a:rPr lang="en-US" dirty="0">
                <a:latin typeface="Gill Sans" panose="020B0502020104020203" pitchFamily="34" charset="0"/>
              </a:rPr>
              <a:t> and responses were given by local artisans and the AR team members.</a:t>
            </a:r>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15480" y="44625"/>
            <a:ext cx="5866414" cy="2852605"/>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59897" y="3284984"/>
            <a:ext cx="5245931" cy="2547814"/>
          </a:xfrm>
          <a:prstGeom prst="rect">
            <a:avLst/>
          </a:prstGeom>
        </p:spPr>
      </p:pic>
      <p:sp>
        <p:nvSpPr>
          <p:cNvPr id="4" name="Rectangle 3"/>
          <p:cNvSpPr/>
          <p:nvPr/>
        </p:nvSpPr>
        <p:spPr>
          <a:xfrm>
            <a:off x="1487488" y="2852936"/>
            <a:ext cx="3580414" cy="3970318"/>
          </a:xfrm>
          <a:prstGeom prst="rect">
            <a:avLst/>
          </a:prstGeom>
        </p:spPr>
        <p:txBody>
          <a:bodyPr wrap="square">
            <a:spAutoFit/>
          </a:bodyPr>
          <a:lstStyle/>
          <a:p>
            <a:r>
              <a:rPr lang="en-US" b="1" dirty="0">
                <a:latin typeface="Gill Sans" panose="020B0502020104020203" pitchFamily="34" charset="0"/>
              </a:rPr>
              <a:t>Top left:</a:t>
            </a:r>
          </a:p>
          <a:p>
            <a:r>
              <a:rPr lang="en-US" dirty="0">
                <a:latin typeface="Gill Sans" panose="020B0502020104020203" pitchFamily="34" charset="0"/>
              </a:rPr>
              <a:t>Farmers when asked how many are currently engaged in shelling their maize by a show of hands. </a:t>
            </a:r>
          </a:p>
          <a:p>
            <a:r>
              <a:rPr lang="en-US" dirty="0">
                <a:latin typeface="Gill Sans" panose="020B0502020104020203" pitchFamily="34" charset="0"/>
              </a:rPr>
              <a:t>Farmers who use tractor shelling, it costs them one 100-bag of maize for every 10 bags of maize shelled (this is about 120 GHc =25 USD)</a:t>
            </a:r>
          </a:p>
          <a:p>
            <a:endParaRPr lang="en-US" dirty="0">
              <a:latin typeface="Gill Sans" panose="020B0502020104020203" pitchFamily="34" charset="0"/>
            </a:endParaRPr>
          </a:p>
          <a:p>
            <a:r>
              <a:rPr lang="en-US" b="1" dirty="0">
                <a:latin typeface="Gill Sans" panose="020B0502020104020203" pitchFamily="34" charset="0"/>
              </a:rPr>
              <a:t>Bottom right:</a:t>
            </a:r>
          </a:p>
          <a:p>
            <a:r>
              <a:rPr lang="en-US" dirty="0">
                <a:latin typeface="Gill Sans" panose="020B0502020104020203" pitchFamily="34" charset="0"/>
              </a:rPr>
              <a:t>Farmers when asked how many are conducting manual shelling by a show of hands.  </a:t>
            </a:r>
          </a:p>
        </p:txBody>
      </p:sp>
      <p:sp>
        <p:nvSpPr>
          <p:cNvPr id="7" name="Rectangle 6"/>
          <p:cNvSpPr/>
          <p:nvPr/>
        </p:nvSpPr>
        <p:spPr>
          <a:xfrm>
            <a:off x="5106144" y="5806932"/>
            <a:ext cx="5561856" cy="923330"/>
          </a:xfrm>
          <a:prstGeom prst="rect">
            <a:avLst/>
          </a:prstGeom>
        </p:spPr>
        <p:txBody>
          <a:bodyPr wrap="square">
            <a:spAutoFit/>
          </a:bodyPr>
          <a:lstStyle/>
          <a:p>
            <a:r>
              <a:rPr lang="en-US" dirty="0">
                <a:latin typeface="Gill Sans" panose="020B0502020104020203" pitchFamily="34" charset="0"/>
              </a:rPr>
              <a:t>Men noted it takes them 10 hours to shell one bag and women reported that it would take them about 1 week if they are doing it as a sole activity.</a:t>
            </a:r>
          </a:p>
        </p:txBody>
      </p:sp>
    </p:spTree>
    <p:extLst>
      <p:ext uri="{BB962C8B-B14F-4D97-AF65-F5344CB8AC3E}">
        <p14:creationId xmlns:p14="http://schemas.microsoft.com/office/powerpoint/2010/main" val="3825809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A40D0AB-FD2B-433B-BC83-39B01D36CBE5}"/>
              </a:ext>
            </a:extLst>
          </p:cNvPr>
          <p:cNvSpPr txBox="1"/>
          <p:nvPr/>
        </p:nvSpPr>
        <p:spPr>
          <a:xfrm>
            <a:off x="1524000" y="4437112"/>
            <a:ext cx="4283968" cy="2308324"/>
          </a:xfrm>
          <a:prstGeom prst="rect">
            <a:avLst/>
          </a:prstGeom>
          <a:noFill/>
        </p:spPr>
        <p:txBody>
          <a:bodyPr wrap="square" rtlCol="0">
            <a:spAutoFit/>
          </a:bodyPr>
          <a:lstStyle/>
          <a:p>
            <a:r>
              <a:rPr lang="en-US" b="1" dirty="0">
                <a:latin typeface="Gill Sans" panose="020B0502020104020203" pitchFamily="34" charset="0"/>
              </a:rPr>
              <a:t>Top:</a:t>
            </a:r>
          </a:p>
          <a:p>
            <a:r>
              <a:rPr lang="en-US" dirty="0">
                <a:latin typeface="Gill Sans" panose="020B0502020104020203" pitchFamily="34" charset="0"/>
              </a:rPr>
              <a:t>Women in the Northern Region learning how to operate the maize shelling machine. </a:t>
            </a:r>
          </a:p>
          <a:p>
            <a:r>
              <a:rPr lang="en-US" b="1" dirty="0">
                <a:latin typeface="Gill Sans" panose="020B0502020104020203" pitchFamily="34" charset="0"/>
              </a:rPr>
              <a:t>Bottom right:</a:t>
            </a:r>
          </a:p>
          <a:p>
            <a:r>
              <a:rPr lang="en-US" dirty="0">
                <a:latin typeface="Gill Sans" panose="020B0502020104020203" pitchFamily="34" charset="0"/>
              </a:rPr>
              <a:t>Men in the Northern Region learning how to operate the maize shelling machine. </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0"/>
            <a:ext cx="9144000" cy="4445000"/>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27996" y="4445001"/>
            <a:ext cx="4940004" cy="2401547"/>
          </a:xfrm>
          <a:prstGeom prst="rect">
            <a:avLst/>
          </a:prstGeom>
        </p:spPr>
      </p:pic>
    </p:spTree>
    <p:extLst>
      <p:ext uri="{BB962C8B-B14F-4D97-AF65-F5344CB8AC3E}">
        <p14:creationId xmlns:p14="http://schemas.microsoft.com/office/powerpoint/2010/main" val="39831703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67122" y="-14067"/>
            <a:ext cx="6709398" cy="6858000"/>
          </a:xfrm>
          <a:prstGeom prst="rect">
            <a:avLst/>
          </a:prstGeom>
        </p:spPr>
      </p:pic>
      <p:sp>
        <p:nvSpPr>
          <p:cNvPr id="6" name="TextBox 5">
            <a:extLst>
              <a:ext uri="{FF2B5EF4-FFF2-40B4-BE49-F238E27FC236}">
                <a16:creationId xmlns:a16="http://schemas.microsoft.com/office/drawing/2014/main" id="{EC8B0119-C71B-4E24-9C14-9D816E1FAE13}"/>
              </a:ext>
            </a:extLst>
          </p:cNvPr>
          <p:cNvSpPr txBox="1"/>
          <p:nvPr/>
        </p:nvSpPr>
        <p:spPr>
          <a:xfrm>
            <a:off x="1567872" y="184572"/>
            <a:ext cx="2699792" cy="2308324"/>
          </a:xfrm>
          <a:prstGeom prst="rect">
            <a:avLst/>
          </a:prstGeom>
          <a:noFill/>
        </p:spPr>
        <p:txBody>
          <a:bodyPr wrap="square" rtlCol="0">
            <a:spAutoFit/>
          </a:bodyPr>
          <a:lstStyle/>
          <a:p>
            <a:r>
              <a:rPr lang="en-US" b="1" dirty="0">
                <a:solidFill>
                  <a:prstClr val="black"/>
                </a:solidFill>
                <a:latin typeface="Gill Sans" panose="020B0502020104020203" pitchFamily="34" charset="0"/>
              </a:rPr>
              <a:t>Let us give this a try:</a:t>
            </a:r>
          </a:p>
          <a:p>
            <a:r>
              <a:rPr lang="en-US" dirty="0">
                <a:solidFill>
                  <a:prstClr val="black"/>
                </a:solidFill>
                <a:latin typeface="Gill Sans" panose="020B0502020104020203" pitchFamily="34" charset="0"/>
              </a:rPr>
              <a:t>Women farmers successfully operate the maize shelling machine by timing the throttle and choke release. </a:t>
            </a:r>
          </a:p>
          <a:p>
            <a:r>
              <a:rPr lang="en-US" dirty="0">
                <a:solidFill>
                  <a:prstClr val="black"/>
                </a:solidFill>
                <a:latin typeface="Gill Sans" panose="020B0502020104020203" pitchFamily="34" charset="0"/>
              </a:rPr>
              <a:t>The machine can be operated by 1 person.</a:t>
            </a:r>
            <a:endParaRPr lang="en-US" dirty="0">
              <a:latin typeface="Gill Sans" panose="020B0502020104020203" pitchFamily="34" charset="0"/>
            </a:endParaRP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729357" y="3678982"/>
            <a:ext cx="4104778" cy="2164011"/>
          </a:xfrm>
          <a:prstGeom prst="rect">
            <a:avLst/>
          </a:prstGeom>
        </p:spPr>
      </p:pic>
    </p:spTree>
    <p:extLst>
      <p:ext uri="{BB962C8B-B14F-4D97-AF65-F5344CB8AC3E}">
        <p14:creationId xmlns:p14="http://schemas.microsoft.com/office/powerpoint/2010/main" val="1904728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31504" y="2793702"/>
            <a:ext cx="8928992" cy="923330"/>
          </a:xfrm>
          <a:prstGeom prst="rect">
            <a:avLst/>
          </a:prstGeom>
          <a:noFill/>
        </p:spPr>
        <p:txBody>
          <a:bodyPr wrap="square" rtlCol="0">
            <a:spAutoFit/>
          </a:bodyPr>
          <a:lstStyle/>
          <a:p>
            <a:r>
              <a:rPr lang="en-US" b="1" dirty="0">
                <a:latin typeface="Gill Sans"/>
              </a:rPr>
              <a:t>Bottom Left and Right: </a:t>
            </a:r>
            <a:r>
              <a:rPr lang="en-US" dirty="0">
                <a:latin typeface="Gill Sans"/>
              </a:rPr>
              <a:t>Farmers who had prior training explaining to other farmers how to operate the machine, Upper West Region. Three farmers from each sex were invited to try and all of them could start the machine properly.</a:t>
            </a:r>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3999" y="3717032"/>
            <a:ext cx="4843464" cy="3140968"/>
          </a:xfrm>
          <a:prstGeom prst="rect">
            <a:avLst/>
          </a:prstGeom>
        </p:spPr>
      </p:pic>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67464" y="3717032"/>
            <a:ext cx="4300537" cy="3140968"/>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07969" y="25276"/>
            <a:ext cx="4860031" cy="2768426"/>
          </a:xfrm>
          <a:prstGeom prst="rect">
            <a:avLst/>
          </a:prstGeom>
        </p:spPr>
      </p:pic>
      <p:sp>
        <p:nvSpPr>
          <p:cNvPr id="13" name="TextBox 12"/>
          <p:cNvSpPr txBox="1"/>
          <p:nvPr/>
        </p:nvSpPr>
        <p:spPr>
          <a:xfrm>
            <a:off x="1605262" y="255327"/>
            <a:ext cx="4202707" cy="1754326"/>
          </a:xfrm>
          <a:prstGeom prst="rect">
            <a:avLst/>
          </a:prstGeom>
          <a:noFill/>
        </p:spPr>
        <p:txBody>
          <a:bodyPr wrap="square" rtlCol="0">
            <a:spAutoFit/>
          </a:bodyPr>
          <a:lstStyle/>
          <a:p>
            <a:r>
              <a:rPr lang="en-US" b="1" dirty="0">
                <a:latin typeface="Gill Sans" panose="020B0502020104020203"/>
              </a:rPr>
              <a:t>Right: </a:t>
            </a:r>
            <a:r>
              <a:rPr lang="en-US" dirty="0">
                <a:latin typeface="Gill Sans" panose="020B0502020104020203"/>
              </a:rPr>
              <a:t>Explanation was given to farmers by AR team members on the capacity of the machines and the procedures to be followed to start using them, Upper West Region, </a:t>
            </a:r>
            <a:r>
              <a:rPr lang="en-US" dirty="0" err="1">
                <a:latin typeface="Gill Sans" panose="020B0502020104020203"/>
              </a:rPr>
              <a:t>Zanko</a:t>
            </a:r>
            <a:r>
              <a:rPr lang="en-US" dirty="0">
                <a:latin typeface="Gill Sans" panose="020B0502020104020203"/>
              </a:rPr>
              <a:t> community. </a:t>
            </a:r>
          </a:p>
        </p:txBody>
      </p:sp>
    </p:spTree>
    <p:extLst>
      <p:ext uri="{BB962C8B-B14F-4D97-AF65-F5344CB8AC3E}">
        <p14:creationId xmlns:p14="http://schemas.microsoft.com/office/powerpoint/2010/main" val="4254000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0"/>
            <a:ext cx="9144000" cy="4077072"/>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85404" y="3522928"/>
            <a:ext cx="4482596" cy="3362456"/>
          </a:xfrm>
          <a:prstGeom prst="rect">
            <a:avLst/>
          </a:prstGeom>
        </p:spPr>
      </p:pic>
      <p:sp>
        <p:nvSpPr>
          <p:cNvPr id="4" name="TextBox 3">
            <a:extLst>
              <a:ext uri="{FF2B5EF4-FFF2-40B4-BE49-F238E27FC236}">
                <a16:creationId xmlns:a16="http://schemas.microsoft.com/office/drawing/2014/main" id="{A7058B5D-35B1-4B17-9701-5E710D0883DB}"/>
              </a:ext>
            </a:extLst>
          </p:cNvPr>
          <p:cNvSpPr txBox="1"/>
          <p:nvPr/>
        </p:nvSpPr>
        <p:spPr>
          <a:xfrm>
            <a:off x="1512044" y="4077073"/>
            <a:ext cx="4788024" cy="2585323"/>
          </a:xfrm>
          <a:prstGeom prst="rect">
            <a:avLst/>
          </a:prstGeom>
          <a:noFill/>
        </p:spPr>
        <p:txBody>
          <a:bodyPr wrap="square" rtlCol="0">
            <a:spAutoFit/>
          </a:bodyPr>
          <a:lstStyle/>
          <a:p>
            <a:r>
              <a:rPr lang="en-US" dirty="0">
                <a:latin typeface="Gill Sans" panose="020B0502020104020203" pitchFamily="34" charset="0"/>
              </a:rPr>
              <a:t>Farmers noted that they use the maize cobs as a source of fuel. They were informed that if the maize cobs are well ground, they can serve as an excellent supplemental animal feed. Farmers asked whether they can take possession of the maize shelling machine after the Demo.  The AR team responded that they would discuss and get back to them on the conditions of using the machines.</a:t>
            </a:r>
          </a:p>
        </p:txBody>
      </p:sp>
    </p:spTree>
    <p:extLst>
      <p:ext uri="{BB962C8B-B14F-4D97-AF65-F5344CB8AC3E}">
        <p14:creationId xmlns:p14="http://schemas.microsoft.com/office/powerpoint/2010/main" val="1501974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Feedbacks during demonstration</a:t>
            </a:r>
          </a:p>
        </p:txBody>
      </p:sp>
      <p:sp>
        <p:nvSpPr>
          <p:cNvPr id="3" name="Content Placeholder 2"/>
          <p:cNvSpPr>
            <a:spLocks noGrp="1"/>
          </p:cNvSpPr>
          <p:nvPr>
            <p:ph idx="1"/>
          </p:nvPr>
        </p:nvSpPr>
        <p:spPr/>
        <p:txBody>
          <a:bodyPr>
            <a:normAutofit fontScale="92500" lnSpcReduction="20000"/>
          </a:bodyPr>
          <a:lstStyle/>
          <a:p>
            <a:r>
              <a:rPr lang="en-US" dirty="0"/>
              <a:t>Farmers were interested in the machines but they preferred the diesel powered machine to the electric machine</a:t>
            </a:r>
          </a:p>
          <a:p>
            <a:r>
              <a:rPr lang="en-US" dirty="0"/>
              <a:t>Farmers in some communities suggested modifications on the machines:</a:t>
            </a:r>
          </a:p>
          <a:p>
            <a:pPr lvl="1"/>
            <a:r>
              <a:rPr lang="en-US" dirty="0"/>
              <a:t>Modifying the machines to de-</a:t>
            </a:r>
            <a:r>
              <a:rPr lang="en-US" dirty="0" err="1"/>
              <a:t>hask</a:t>
            </a:r>
            <a:r>
              <a:rPr lang="en-US" dirty="0"/>
              <a:t> maize</a:t>
            </a:r>
          </a:p>
          <a:p>
            <a:pPr lvl="1"/>
            <a:r>
              <a:rPr lang="en-US" dirty="0"/>
              <a:t>Modifying the machines to thresh multiple crops (soybean and rice in addition to maize) </a:t>
            </a:r>
          </a:p>
          <a:p>
            <a:pPr lvl="1"/>
            <a:r>
              <a:rPr lang="en-US" dirty="0"/>
              <a:t>Modifying the diesel machine such that it has four wheals (adding two rear wheals)</a:t>
            </a:r>
          </a:p>
          <a:p>
            <a:r>
              <a:rPr lang="en-US" dirty="0"/>
              <a:t>The stakeholders also shared their views with farmers; specifically the experts from Gratis Foundation explained to the farmers that modification is possible in accordance with their requests </a:t>
            </a:r>
          </a:p>
          <a:p>
            <a:r>
              <a:rPr lang="en-US" dirty="0"/>
              <a:t>More information can be found in our photo report: </a:t>
            </a:r>
            <a:r>
              <a:rPr lang="en-US" u="sng" dirty="0">
                <a:hlinkClick r:id="rId2"/>
              </a:rPr>
              <a:t>https://drive.google.com/file/d/1aNXH91rYwGZdpUOGNJRi17YH2fZLge65/view?usp=sharing</a:t>
            </a:r>
            <a:endParaRPr lang="en-US" dirty="0">
              <a:solidFill>
                <a:srgbClr val="FF0000"/>
              </a:solidFill>
            </a:endParaRPr>
          </a:p>
          <a:p>
            <a:endParaRPr lang="en-US" dirty="0"/>
          </a:p>
        </p:txBody>
      </p:sp>
      <p:pic>
        <p:nvPicPr>
          <p:cNvPr id="4" name="Picture 2"/>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1360455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3) The way forward</a:t>
            </a:r>
          </a:p>
        </p:txBody>
      </p:sp>
      <p:sp>
        <p:nvSpPr>
          <p:cNvPr id="3" name="Content Placeholder 2"/>
          <p:cNvSpPr>
            <a:spLocks noGrp="1"/>
          </p:cNvSpPr>
          <p:nvPr>
            <p:ph idx="1"/>
          </p:nvPr>
        </p:nvSpPr>
        <p:spPr/>
        <p:txBody>
          <a:bodyPr>
            <a:normAutofit/>
          </a:bodyPr>
          <a:lstStyle/>
          <a:p>
            <a:r>
              <a:rPr lang="en-US" dirty="0"/>
              <a:t>The next step is to transfer the machines to farmers</a:t>
            </a:r>
          </a:p>
          <a:p>
            <a:r>
              <a:rPr lang="en-US" dirty="0"/>
              <a:t>We have already identified farmers groups</a:t>
            </a:r>
          </a:p>
          <a:p>
            <a:r>
              <a:rPr lang="en-US" dirty="0"/>
              <a:t>The groups should put some contributions (about 25% of machine estimated price)</a:t>
            </a:r>
          </a:p>
          <a:p>
            <a:r>
              <a:rPr lang="en-US" dirty="0"/>
              <a:t>We are planning to use the local “</a:t>
            </a:r>
            <a:r>
              <a:rPr lang="en-US" dirty="0" err="1"/>
              <a:t>Susu</a:t>
            </a:r>
            <a:r>
              <a:rPr lang="en-US" dirty="0"/>
              <a:t>” institution whereby farmers collect their contributions using a box designated for this purpose; took experience of other projects such as the RING project</a:t>
            </a:r>
          </a:p>
          <a:p>
            <a:r>
              <a:rPr lang="en-US" dirty="0"/>
              <a:t>Our tentative plan is to transfer the machines in the coming July</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40574578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99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2685071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98683049"/>
              </p:ext>
            </p:extLst>
          </p:nvPr>
        </p:nvGraphicFramePr>
        <p:xfrm>
          <a:off x="677916" y="1371600"/>
          <a:ext cx="10767850" cy="5802261"/>
        </p:xfrm>
        <a:graphic>
          <a:graphicData uri="http://schemas.openxmlformats.org/drawingml/2006/table">
            <a:tbl>
              <a:tblPr firstRow="1" bandRow="1">
                <a:tableStyleId>{5C22544A-7EE6-4342-B048-85BDC9FD1C3A}</a:tableStyleId>
              </a:tblPr>
              <a:tblGrid>
                <a:gridCol w="2985195">
                  <a:extLst>
                    <a:ext uri="{9D8B030D-6E8A-4147-A177-3AD203B41FA5}">
                      <a16:colId xmlns:a16="http://schemas.microsoft.com/office/drawing/2014/main" val="646009280"/>
                    </a:ext>
                  </a:extLst>
                </a:gridCol>
                <a:gridCol w="1381855">
                  <a:extLst>
                    <a:ext uri="{9D8B030D-6E8A-4147-A177-3AD203B41FA5}">
                      <a16:colId xmlns:a16="http://schemas.microsoft.com/office/drawing/2014/main" val="100015059"/>
                    </a:ext>
                  </a:extLst>
                </a:gridCol>
                <a:gridCol w="2317188">
                  <a:extLst>
                    <a:ext uri="{9D8B030D-6E8A-4147-A177-3AD203B41FA5}">
                      <a16:colId xmlns:a16="http://schemas.microsoft.com/office/drawing/2014/main" val="627448696"/>
                    </a:ext>
                  </a:extLst>
                </a:gridCol>
                <a:gridCol w="1025101">
                  <a:extLst>
                    <a:ext uri="{9D8B030D-6E8A-4147-A177-3AD203B41FA5}">
                      <a16:colId xmlns:a16="http://schemas.microsoft.com/office/drawing/2014/main" val="456250825"/>
                    </a:ext>
                  </a:extLst>
                </a:gridCol>
                <a:gridCol w="3058511">
                  <a:extLst>
                    <a:ext uri="{9D8B030D-6E8A-4147-A177-3AD203B41FA5}">
                      <a16:colId xmlns:a16="http://schemas.microsoft.com/office/drawing/2014/main" val="1587143714"/>
                    </a:ext>
                  </a:extLst>
                </a:gridCol>
              </a:tblGrid>
              <a:tr h="312109">
                <a:tc>
                  <a:txBody>
                    <a:bodyPr/>
                    <a:lstStyle/>
                    <a:p>
                      <a:r>
                        <a:rPr lang="en-US" sz="1800" dirty="0"/>
                        <a:t>Outcome no.1 </a:t>
                      </a:r>
                    </a:p>
                  </a:txBody>
                  <a:tcPr/>
                </a:tc>
                <a:tc gridSpan="2">
                  <a:txBody>
                    <a:bodyPr/>
                    <a:lstStyle/>
                    <a:p>
                      <a:r>
                        <a:rPr lang="en-US" sz="1800" dirty="0"/>
                        <a:t>Output no. 1.3</a:t>
                      </a:r>
                    </a:p>
                  </a:txBody>
                  <a:tcPr/>
                </a:tc>
                <a:tc hMerge="1">
                  <a:txBody>
                    <a:bodyPr/>
                    <a:lstStyle/>
                    <a:p>
                      <a:endParaRPr lang="en-US"/>
                    </a:p>
                  </a:txBody>
                  <a:tcPr/>
                </a:tc>
                <a:tc gridSpan="2">
                  <a:txBody>
                    <a:bodyPr/>
                    <a:lstStyle/>
                    <a:p>
                      <a:r>
                        <a:rPr lang="en-US" sz="1800" dirty="0"/>
                        <a:t>Activity no.1.3 </a:t>
                      </a:r>
                    </a:p>
                  </a:txBody>
                  <a:tcPr/>
                </a:tc>
                <a:tc hMerge="1">
                  <a:txBody>
                    <a:bodyPr/>
                    <a:lstStyle/>
                    <a:p>
                      <a:endParaRPr lang="en-US" dirty="0"/>
                    </a:p>
                  </a:txBody>
                  <a:tcPr/>
                </a:tc>
                <a:extLst>
                  <a:ext uri="{0D108BD9-81ED-4DB2-BD59-A6C34878D82A}">
                    <a16:rowId xmlns:a16="http://schemas.microsoft.com/office/drawing/2014/main" val="3505229905"/>
                  </a:ext>
                </a:extLst>
              </a:tr>
              <a:tr h="312109">
                <a:tc gridSpan="2">
                  <a:txBody>
                    <a:bodyPr/>
                    <a:lstStyle/>
                    <a:p>
                      <a:r>
                        <a:rPr lang="en-US" sz="1800" b="1" dirty="0"/>
                        <a:t>Sub-activity title </a:t>
                      </a:r>
                    </a:p>
                  </a:txBody>
                  <a:tcPr/>
                </a:tc>
                <a:tc hMerge="1">
                  <a:txBody>
                    <a:bodyPr/>
                    <a:lstStyle/>
                    <a:p>
                      <a:endParaRPr lang="en-US"/>
                    </a:p>
                  </a:txBody>
                  <a:tcPr/>
                </a:tc>
                <a:tc gridSpan="3">
                  <a:txBody>
                    <a:bodyPr/>
                    <a:lstStyle/>
                    <a:p>
                      <a:r>
                        <a:rPr lang="en-US" sz="1800" dirty="0"/>
                        <a:t>Demonstration of small scale maize shelling</a:t>
                      </a:r>
                      <a:r>
                        <a:rPr lang="en-US" sz="1800" baseline="0" dirty="0"/>
                        <a:t> machines in Northern Ghana</a:t>
                      </a:r>
                      <a:endParaRPr lang="en-US" sz="1800"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30957">
                <a:tc gridSpan="2">
                  <a:txBody>
                    <a:bodyPr/>
                    <a:lstStyle/>
                    <a:p>
                      <a:r>
                        <a:rPr lang="en-US" sz="1800" b="1" dirty="0"/>
                        <a:t>Location/sites </a:t>
                      </a:r>
                    </a:p>
                    <a:p>
                      <a:r>
                        <a:rPr lang="en-US" sz="1800" b="1" dirty="0"/>
                        <a:t>for sub-activity</a:t>
                      </a:r>
                    </a:p>
                  </a:txBody>
                  <a:tcPr/>
                </a:tc>
                <a:tc hMerge="1">
                  <a:txBody>
                    <a:bodyPr/>
                    <a:lstStyle/>
                    <a:p>
                      <a:endParaRPr lang="en-US"/>
                    </a:p>
                  </a:txBody>
                  <a:tcPr/>
                </a:tc>
                <a:tc gridSpan="3">
                  <a:txBody>
                    <a:bodyPr/>
                    <a:lstStyle/>
                    <a:p>
                      <a:r>
                        <a:rPr lang="en-US" sz="1800" dirty="0"/>
                        <a:t>Northern Region, Upper</a:t>
                      </a:r>
                      <a:r>
                        <a:rPr lang="en-US" sz="1800" baseline="0" dirty="0"/>
                        <a:t> West Region, Upper East </a:t>
                      </a:r>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603339">
                <a:tc gridSpan="2">
                  <a:txBody>
                    <a:bodyPr/>
                    <a:lstStyle/>
                    <a:p>
                      <a:r>
                        <a:rPr lang="en-US" sz="1800" b="1" dirty="0"/>
                        <a:t>Implementation timeframe (start/end date)</a:t>
                      </a:r>
                    </a:p>
                  </a:txBody>
                  <a:tcPr/>
                </a:tc>
                <a:tc hMerge="1">
                  <a:txBody>
                    <a:bodyPr/>
                    <a:lstStyle/>
                    <a:p>
                      <a:endParaRPr lang="en-US"/>
                    </a:p>
                  </a:txBody>
                  <a:tcPr/>
                </a:tc>
                <a:tc gridSpan="3">
                  <a:txBody>
                    <a:bodyPr/>
                    <a:lstStyle/>
                    <a:p>
                      <a:r>
                        <a:rPr lang="en-US" sz="1800" dirty="0"/>
                        <a:t>July</a:t>
                      </a:r>
                      <a:r>
                        <a:rPr lang="en-US" sz="1800" baseline="0" dirty="0"/>
                        <a:t> 2018 to  March 2018</a:t>
                      </a:r>
                      <a:endParaRPr lang="en-US" sz="1800" dirty="0"/>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603339">
                <a:tc gridSpan="2">
                  <a:txBody>
                    <a:bodyPr/>
                    <a:lstStyle/>
                    <a:p>
                      <a:r>
                        <a:rPr lang="en-US" sz="1800" b="1" dirty="0"/>
                        <a:t>Deliverables</a:t>
                      </a:r>
                    </a:p>
                  </a:txBody>
                  <a:tcPr/>
                </a:tc>
                <a:tc hMerge="1">
                  <a:txBody>
                    <a:bodyPr/>
                    <a:lstStyle/>
                    <a:p>
                      <a:endParaRPr lang="en-US"/>
                    </a:p>
                  </a:txBody>
                  <a:tcPr/>
                </a:tc>
                <a:tc gridSpan="2">
                  <a:txBody>
                    <a:bodyPr/>
                    <a:lstStyle/>
                    <a:p>
                      <a:pPr marL="0" indent="0">
                        <a:buFont typeface="+mj-lt"/>
                        <a:buNone/>
                      </a:pPr>
                      <a:r>
                        <a:rPr lang="en-US" sz="1800" dirty="0"/>
                        <a:t>Field  report</a:t>
                      </a:r>
                    </a:p>
                  </a:txBody>
                  <a:tcPr/>
                </a:tc>
                <a:tc hMerge="1">
                  <a:txBody>
                    <a:bodyPr/>
                    <a:lstStyle/>
                    <a:p>
                      <a:endParaRPr lang="en-US"/>
                    </a:p>
                  </a:txBody>
                  <a:tcPr/>
                </a:tc>
                <a:tc>
                  <a:txBody>
                    <a:bodyPr/>
                    <a:lstStyle/>
                    <a:p>
                      <a:pPr marL="228600" indent="-228600">
                        <a:buFont typeface="+mj-lt"/>
                        <a:buAutoNum type="arabicPeriod" startAt="4"/>
                      </a:pPr>
                      <a:endParaRPr lang="en-US" sz="1800" dirty="0"/>
                    </a:p>
                  </a:txBody>
                  <a:tcPr/>
                </a:tc>
                <a:extLst>
                  <a:ext uri="{0D108BD9-81ED-4DB2-BD59-A6C34878D82A}">
                    <a16:rowId xmlns:a16="http://schemas.microsoft.com/office/drawing/2014/main" val="3087860269"/>
                  </a:ext>
                </a:extLst>
              </a:tr>
              <a:tr h="775722">
                <a:tc gridSpan="2">
                  <a:txBody>
                    <a:bodyPr/>
                    <a:lstStyle/>
                    <a:p>
                      <a:r>
                        <a:rPr lang="en-US" sz="1800" b="1" dirty="0"/>
                        <a:t>S.I. domain and indicators for which data was collected – indicate metric and scale</a:t>
                      </a:r>
                    </a:p>
                  </a:txBody>
                  <a:tcPr/>
                </a:tc>
                <a:tc hMerge="1">
                  <a:txBody>
                    <a:bodyPr/>
                    <a:lstStyle/>
                    <a:p>
                      <a:endParaRPr lang="en-US"/>
                    </a:p>
                  </a:txBody>
                  <a:tcPr/>
                </a:tc>
                <a:tc gridSpan="2">
                  <a:txBody>
                    <a:bodyPr/>
                    <a:lstStyle/>
                    <a:p>
                      <a:pPr marL="0" indent="0">
                        <a:buFont typeface="+mj-lt"/>
                        <a:buNone/>
                      </a:pPr>
                      <a:r>
                        <a:rPr lang="en-US" sz="1800" dirty="0"/>
                        <a:t>Farmer perceptions </a:t>
                      </a:r>
                    </a:p>
                    <a:p>
                      <a:pPr marL="228600" indent="-228600">
                        <a:buFont typeface="+mj-lt"/>
                        <a:buAutoNum type="arabicPeriod"/>
                      </a:pPr>
                      <a:endParaRPr lang="en-US" sz="1800" dirty="0"/>
                    </a:p>
                    <a:p>
                      <a:pPr marL="228600" indent="-228600">
                        <a:buFont typeface="+mj-lt"/>
                        <a:buAutoNum type="arabicPeriod"/>
                      </a:pPr>
                      <a:endParaRPr lang="en-US" sz="1800" dirty="0"/>
                    </a:p>
                  </a:txBody>
                  <a:tcPr/>
                </a:tc>
                <a:tc hMerge="1">
                  <a:txBody>
                    <a:bodyPr/>
                    <a:lstStyle/>
                    <a:p>
                      <a:endParaRPr lang="en-US"/>
                    </a:p>
                  </a:txBody>
                  <a:tcPr/>
                </a:tc>
                <a:tc>
                  <a:txBody>
                    <a:bodyPr/>
                    <a:lstStyle/>
                    <a:p>
                      <a:pPr marL="228600" indent="-228600">
                        <a:buFont typeface="+mj-lt"/>
                        <a:buAutoNum type="arabicPeriod" startAt="4"/>
                      </a:pPr>
                      <a:endParaRPr lang="en-US" sz="1800" dirty="0"/>
                    </a:p>
                    <a:p>
                      <a:pPr marL="228600" indent="-228600">
                        <a:buFont typeface="+mj-lt"/>
                        <a:buAutoNum type="arabicPeriod" startAt="4"/>
                      </a:pPr>
                      <a:endParaRPr lang="en-US" sz="1800" dirty="0"/>
                    </a:p>
                    <a:p>
                      <a:pPr marL="228600" indent="-228600">
                        <a:buFont typeface="+mj-lt"/>
                        <a:buAutoNum type="arabicPeriod" startAt="4"/>
                      </a:pPr>
                      <a:endParaRPr lang="en-US" sz="1800" dirty="0"/>
                    </a:p>
                  </a:txBody>
                  <a:tcPr/>
                </a:tc>
                <a:extLst>
                  <a:ext uri="{0D108BD9-81ED-4DB2-BD59-A6C34878D82A}">
                    <a16:rowId xmlns:a16="http://schemas.microsoft.com/office/drawing/2014/main" val="2109533273"/>
                  </a:ext>
                </a:extLst>
              </a:tr>
              <a:tr h="603339">
                <a:tc gridSpan="2">
                  <a:txBody>
                    <a:bodyPr/>
                    <a:lstStyle/>
                    <a:p>
                      <a:r>
                        <a:rPr lang="en-US" sz="1800" b="1" dirty="0"/>
                        <a:t>Research team and responsibilities</a:t>
                      </a:r>
                    </a:p>
                  </a:txBody>
                  <a:tcPr/>
                </a:tc>
                <a:tc hMerge="1">
                  <a:txBody>
                    <a:bodyPr/>
                    <a:lstStyle/>
                    <a:p>
                      <a:endParaRPr lang="en-US"/>
                    </a:p>
                  </a:txBody>
                  <a:tcPr/>
                </a:tc>
                <a:tc gridSpan="2">
                  <a:txBody>
                    <a:bodyPr/>
                    <a:lstStyle/>
                    <a:p>
                      <a:pPr marL="228600" indent="-228600">
                        <a:buFont typeface="+mj-lt"/>
                        <a:buAutoNum type="arabicPeriod"/>
                      </a:pPr>
                      <a:r>
                        <a:rPr lang="en-US" sz="1800" dirty="0"/>
                        <a:t>Bekele Kotu, IITA</a:t>
                      </a:r>
                    </a:p>
                    <a:p>
                      <a:pPr marL="228600" indent="-228600">
                        <a:buFont typeface="+mj-lt"/>
                        <a:buAutoNum type="arabicPeriod"/>
                      </a:pPr>
                      <a:r>
                        <a:rPr lang="en-US" sz="1800" dirty="0"/>
                        <a:t>Abdul Rahman Nurudeen, IITA</a:t>
                      </a:r>
                    </a:p>
                    <a:p>
                      <a:pPr marL="228600" indent="-228600">
                        <a:buFont typeface="+mj-lt"/>
                        <a:buAutoNum type="arabicPeriod"/>
                      </a:pPr>
                      <a:r>
                        <a:rPr lang="en-US" sz="1800" dirty="0"/>
                        <a:t>Fred Kizito</a:t>
                      </a:r>
                    </a:p>
                    <a:p>
                      <a:pPr marL="228600" indent="-228600">
                        <a:buFont typeface="+mj-lt"/>
                        <a:buAutoNum type="arabicPeriod"/>
                      </a:pPr>
                      <a:r>
                        <a:rPr lang="en-US" sz="1800" dirty="0"/>
                        <a:t>Benedict Boyubie</a:t>
                      </a:r>
                    </a:p>
                  </a:txBody>
                  <a:tcPr/>
                </a:tc>
                <a:tc hMerge="1">
                  <a:txBody>
                    <a:bodyPr/>
                    <a:lstStyle/>
                    <a:p>
                      <a:endParaRPr lang="en-US"/>
                    </a:p>
                  </a:txBody>
                  <a:tcPr/>
                </a:tc>
                <a:tc>
                  <a:txBody>
                    <a:bodyPr/>
                    <a:lstStyle/>
                    <a:p>
                      <a:pPr marL="228600" indent="-228600">
                        <a:buFont typeface="+mj-lt"/>
                        <a:buAutoNum type="arabicPeriod" startAt="4"/>
                      </a:pPr>
                      <a:endParaRPr lang="en-US" sz="1800" dirty="0"/>
                    </a:p>
                  </a:txBody>
                  <a:tcPr/>
                </a:tc>
                <a:extLst>
                  <a:ext uri="{0D108BD9-81ED-4DB2-BD59-A6C34878D82A}">
                    <a16:rowId xmlns:a16="http://schemas.microsoft.com/office/drawing/2014/main" val="1252771777"/>
                  </a:ext>
                </a:extLst>
              </a:tr>
              <a:tr h="846543">
                <a:tc gridSpan="2">
                  <a:txBody>
                    <a:bodyPr/>
                    <a:lstStyle/>
                    <a:p>
                      <a:r>
                        <a:rPr lang="en-US" sz="1800" b="1" dirty="0"/>
                        <a:t>Farming systems research perspective (how this work links with others)</a:t>
                      </a:r>
                    </a:p>
                  </a:txBody>
                  <a:tcPr/>
                </a:tc>
                <a:tc hMerge="1">
                  <a:txBody>
                    <a:bodyPr/>
                    <a:lstStyle/>
                    <a:p>
                      <a:endParaRPr lang="en-US"/>
                    </a:p>
                  </a:txBody>
                  <a:tcPr/>
                </a:tc>
                <a:tc gridSpan="3">
                  <a:txBody>
                    <a:bodyPr/>
                    <a:lstStyle/>
                    <a:p>
                      <a:r>
                        <a:rPr lang="en-US" sz="1800" dirty="0"/>
                        <a:t>This activity</a:t>
                      </a:r>
                      <a:r>
                        <a:rPr lang="en-US" sz="1800" baseline="0" dirty="0"/>
                        <a:t> was a follow up of earlier activity on the machines</a:t>
                      </a:r>
                      <a:endParaRPr lang="en-US" sz="1800" dirty="0"/>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bl>
          </a:graphicData>
        </a:graphic>
      </p:graphicFrame>
    </p:spTree>
    <p:extLst>
      <p:ext uri="{BB962C8B-B14F-4D97-AF65-F5344CB8AC3E}">
        <p14:creationId xmlns:p14="http://schemas.microsoft.com/office/powerpoint/2010/main" val="79857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Introduction</a:t>
            </a:r>
          </a:p>
        </p:txBody>
      </p:sp>
      <p:sp>
        <p:nvSpPr>
          <p:cNvPr id="3" name="Content Placeholder 2"/>
          <p:cNvSpPr>
            <a:spLocks noGrp="1"/>
          </p:cNvSpPr>
          <p:nvPr>
            <p:ph idx="1"/>
          </p:nvPr>
        </p:nvSpPr>
        <p:spPr/>
        <p:txBody>
          <a:bodyPr/>
          <a:lstStyle/>
          <a:p>
            <a:r>
              <a:rPr lang="en-US" dirty="0"/>
              <a:t>Mechanization is an important complement, and in some cases a necessary condition, to agricultural intensification. </a:t>
            </a:r>
          </a:p>
          <a:p>
            <a:r>
              <a:rPr lang="en-US" dirty="0"/>
              <a:t>It is needed to increase efficiency (labor productivity), reduce drudgery, increase quality, reduce loss, etc.</a:t>
            </a:r>
          </a:p>
          <a:p>
            <a:r>
              <a:rPr lang="en-US" dirty="0"/>
              <a:t>In the absence of mechanization agricultural intensification is difficult because intensification introduces additional activities into the system and existing labor may not be enough to implement them effectively</a:t>
            </a:r>
          </a:p>
          <a:p>
            <a:r>
              <a:rPr lang="en-US" dirty="0"/>
              <a:t>Mechanization can be introduced at any stage in the production process from land preparation to postharvest activities</a:t>
            </a:r>
          </a:p>
          <a:p>
            <a:endParaRPr lang="en-US" dirty="0"/>
          </a:p>
          <a:p>
            <a:endParaRPr lang="en-US" dirty="0"/>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2968372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97724"/>
            <a:ext cx="10515600" cy="4679239"/>
          </a:xfrm>
        </p:spPr>
        <p:txBody>
          <a:bodyPr>
            <a:normAutofit/>
          </a:bodyPr>
          <a:lstStyle/>
          <a:p>
            <a:r>
              <a:rPr lang="en-US" dirty="0"/>
              <a:t>We introduced small scale maize shelling machines</a:t>
            </a:r>
          </a:p>
          <a:p>
            <a:r>
              <a:rPr lang="en-US" dirty="0"/>
              <a:t>We focused on small scale shelling machines because most of the resource poor farmers do not have access to existing shelling services delivered by commercial service providers</a:t>
            </a:r>
          </a:p>
          <a:p>
            <a:r>
              <a:rPr lang="en-US" dirty="0"/>
              <a:t>The machines are of two types: diesel powered type and electric type</a:t>
            </a:r>
          </a:p>
          <a:p>
            <a:endParaRPr lang="en-US" dirty="0"/>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108425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96F272-BE26-49F9-825E-1E907190BBB5}"/>
              </a:ext>
            </a:extLst>
          </p:cNvPr>
          <p:cNvSpPr txBox="1"/>
          <p:nvPr/>
        </p:nvSpPr>
        <p:spPr>
          <a:xfrm>
            <a:off x="440267" y="1318022"/>
            <a:ext cx="3439314" cy="4431983"/>
          </a:xfrm>
          <a:prstGeom prst="rect">
            <a:avLst/>
          </a:prstGeom>
          <a:noFill/>
        </p:spPr>
        <p:txBody>
          <a:bodyPr wrap="square" rtlCol="0">
            <a:spAutoFit/>
          </a:bodyPr>
          <a:lstStyle/>
          <a:p>
            <a:pPr algn="ctr"/>
            <a:r>
              <a:rPr lang="en-US" sz="2400" b="1" dirty="0">
                <a:latin typeface="Gill Sans" panose="020B0502020104020203" pitchFamily="34" charset="0"/>
              </a:rPr>
              <a:t>Maize shelling machines</a:t>
            </a:r>
          </a:p>
          <a:p>
            <a:endParaRPr lang="en-US" b="1" dirty="0">
              <a:latin typeface="Gill Sans" panose="020B0502020104020203" pitchFamily="34" charset="0"/>
            </a:endParaRPr>
          </a:p>
          <a:p>
            <a:r>
              <a:rPr lang="en-US" b="1" dirty="0">
                <a:latin typeface="Gill Sans" panose="020B0502020104020203" pitchFamily="34" charset="0"/>
              </a:rPr>
              <a:t>Fig. 1A: Electric powered maize shelling machine</a:t>
            </a:r>
          </a:p>
          <a:p>
            <a:r>
              <a:rPr lang="en-US" dirty="0">
                <a:latin typeface="Gill Sans" panose="020B0502020104020203" pitchFamily="34" charset="0"/>
              </a:rPr>
              <a:t>-1.5 HP single phase</a:t>
            </a:r>
          </a:p>
          <a:p>
            <a:r>
              <a:rPr lang="en-US" dirty="0">
                <a:latin typeface="Gill Sans" panose="020B0502020104020203" pitchFamily="34" charset="0"/>
              </a:rPr>
              <a:t>-shells up to 5 one hundred-kg. bags of maize in 1 hour</a:t>
            </a:r>
          </a:p>
          <a:p>
            <a:endParaRPr lang="en-US" dirty="0">
              <a:latin typeface="Gill Sans" panose="020B0502020104020203" pitchFamily="34" charset="0"/>
            </a:endParaRPr>
          </a:p>
          <a:p>
            <a:r>
              <a:rPr lang="en-US" b="1" dirty="0">
                <a:latin typeface="Gill Sans" panose="020B0502020104020203" pitchFamily="34" charset="0"/>
              </a:rPr>
              <a:t>Fig.1B: Diesel powered maize shelling machine</a:t>
            </a:r>
          </a:p>
          <a:p>
            <a:r>
              <a:rPr lang="en-US" dirty="0">
                <a:latin typeface="Gill Sans" panose="020B0502020104020203" pitchFamily="34" charset="0"/>
              </a:rPr>
              <a:t>-4HP</a:t>
            </a:r>
          </a:p>
          <a:p>
            <a:r>
              <a:rPr lang="en-US" dirty="0">
                <a:latin typeface="Gill Sans" panose="020B0502020104020203" pitchFamily="34" charset="0"/>
              </a:rPr>
              <a:t>-Shells up to 15 one hundred-kg. bags of maize in 1 hour</a:t>
            </a:r>
          </a:p>
          <a:p>
            <a:endParaRPr lang="en-US" dirty="0">
              <a:latin typeface="Gill Sans" panose="020B0502020104020203"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2825001" y="2318241"/>
            <a:ext cx="5589902" cy="3256353"/>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6404991" y="1981650"/>
            <a:ext cx="5715052" cy="3804386"/>
          </a:xfrm>
          <a:prstGeom prst="rect">
            <a:avLst/>
          </a:prstGeom>
        </p:spPr>
      </p:pic>
      <p:sp>
        <p:nvSpPr>
          <p:cNvPr id="9" name="TextBox 8"/>
          <p:cNvSpPr txBox="1"/>
          <p:nvPr/>
        </p:nvSpPr>
        <p:spPr>
          <a:xfrm>
            <a:off x="5282209" y="5279142"/>
            <a:ext cx="1008112" cy="1107996"/>
          </a:xfrm>
          <a:prstGeom prst="rect">
            <a:avLst/>
          </a:prstGeom>
          <a:noFill/>
        </p:spPr>
        <p:txBody>
          <a:bodyPr wrap="square" rtlCol="0">
            <a:spAutoFit/>
          </a:bodyPr>
          <a:lstStyle/>
          <a:p>
            <a:r>
              <a:rPr lang="en-US" sz="6600" b="1" dirty="0"/>
              <a:t>A</a:t>
            </a:r>
          </a:p>
        </p:txBody>
      </p:sp>
      <p:sp>
        <p:nvSpPr>
          <p:cNvPr id="10" name="TextBox 9"/>
          <p:cNvSpPr txBox="1"/>
          <p:nvPr/>
        </p:nvSpPr>
        <p:spPr>
          <a:xfrm>
            <a:off x="8538563" y="5296819"/>
            <a:ext cx="1008112" cy="1107996"/>
          </a:xfrm>
          <a:prstGeom prst="rect">
            <a:avLst/>
          </a:prstGeom>
          <a:noFill/>
        </p:spPr>
        <p:txBody>
          <a:bodyPr wrap="square" rtlCol="0">
            <a:spAutoFit/>
          </a:bodyPr>
          <a:lstStyle/>
          <a:p>
            <a:r>
              <a:rPr lang="en-US" sz="6600" b="1" dirty="0"/>
              <a:t>B</a:t>
            </a:r>
          </a:p>
        </p:txBody>
      </p:sp>
      <p:pic>
        <p:nvPicPr>
          <p:cNvPr id="7" name="Picture 2"/>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987500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34662"/>
            <a:ext cx="10515600" cy="4742301"/>
          </a:xfrm>
        </p:spPr>
        <p:txBody>
          <a:bodyPr>
            <a:normAutofit/>
          </a:bodyPr>
          <a:lstStyle/>
          <a:p>
            <a:r>
              <a:rPr lang="en-US" dirty="0"/>
              <a:t>We followed three steps in the process of promotion</a:t>
            </a:r>
          </a:p>
          <a:p>
            <a:endParaRPr lang="en-US" dirty="0"/>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
        <p:nvSpPr>
          <p:cNvPr id="5" name="Rectangle 4"/>
          <p:cNvSpPr/>
          <p:nvPr/>
        </p:nvSpPr>
        <p:spPr>
          <a:xfrm>
            <a:off x="1128889" y="2813051"/>
            <a:ext cx="1761066" cy="801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Cost Benefit Analysis</a:t>
            </a:r>
          </a:p>
        </p:txBody>
      </p:sp>
      <p:sp>
        <p:nvSpPr>
          <p:cNvPr id="6" name="Rectangle 5"/>
          <p:cNvSpPr/>
          <p:nvPr/>
        </p:nvSpPr>
        <p:spPr>
          <a:xfrm>
            <a:off x="4572001" y="2813051"/>
            <a:ext cx="1636889" cy="9256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Demonstration to farmers</a:t>
            </a:r>
          </a:p>
        </p:txBody>
      </p:sp>
      <p:sp>
        <p:nvSpPr>
          <p:cNvPr id="7" name="Rectangle 6"/>
          <p:cNvSpPr/>
          <p:nvPr/>
        </p:nvSpPr>
        <p:spPr>
          <a:xfrm>
            <a:off x="7992533" y="2813051"/>
            <a:ext cx="1772356" cy="9256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Transfer sample machines to farmers</a:t>
            </a:r>
          </a:p>
        </p:txBody>
      </p:sp>
      <p:sp>
        <p:nvSpPr>
          <p:cNvPr id="8" name="Right Arrow 7"/>
          <p:cNvSpPr/>
          <p:nvPr/>
        </p:nvSpPr>
        <p:spPr>
          <a:xfrm>
            <a:off x="2906890" y="3129139"/>
            <a:ext cx="1591734" cy="1693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6208890" y="3157362"/>
            <a:ext cx="1783643" cy="141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urved Up Arrow 10"/>
          <p:cNvSpPr/>
          <p:nvPr/>
        </p:nvSpPr>
        <p:spPr>
          <a:xfrm rot="20858553">
            <a:off x="2037607" y="3386068"/>
            <a:ext cx="2246489" cy="1008238"/>
          </a:xfrm>
          <a:prstGeom prst="curvedUpArrow">
            <a:avLst>
              <a:gd name="adj1" fmla="val 25000"/>
              <a:gd name="adj2" fmla="val 62466"/>
              <a:gd name="adj3" fmla="val 305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2460940" y="4502577"/>
            <a:ext cx="1399822" cy="830997"/>
          </a:xfrm>
          <a:prstGeom prst="rect">
            <a:avLst/>
          </a:prstGeom>
          <a:noFill/>
        </p:spPr>
        <p:txBody>
          <a:bodyPr wrap="square" rtlCol="0">
            <a:spAutoFit/>
          </a:bodyPr>
          <a:lstStyle/>
          <a:p>
            <a:r>
              <a:rPr lang="en-US" sz="2400" dirty="0"/>
              <a:t>Positive results</a:t>
            </a:r>
          </a:p>
        </p:txBody>
      </p:sp>
      <p:sp>
        <p:nvSpPr>
          <p:cNvPr id="13" name="Curved Up Arrow 12"/>
          <p:cNvSpPr/>
          <p:nvPr/>
        </p:nvSpPr>
        <p:spPr>
          <a:xfrm rot="20858553">
            <a:off x="5417584" y="3518572"/>
            <a:ext cx="2152130" cy="879551"/>
          </a:xfrm>
          <a:prstGeom prst="curvedUpArrow">
            <a:avLst>
              <a:gd name="adj1" fmla="val 25000"/>
              <a:gd name="adj2" fmla="val 62466"/>
              <a:gd name="adj3" fmla="val 305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218747" y="4414552"/>
            <a:ext cx="1388533" cy="830997"/>
          </a:xfrm>
          <a:prstGeom prst="rect">
            <a:avLst/>
          </a:prstGeom>
          <a:noFill/>
        </p:spPr>
        <p:txBody>
          <a:bodyPr wrap="square" rtlCol="0">
            <a:spAutoFit/>
          </a:bodyPr>
          <a:lstStyle/>
          <a:p>
            <a:r>
              <a:rPr lang="en-US" sz="2400" dirty="0"/>
              <a:t>Positive feedback</a:t>
            </a:r>
          </a:p>
        </p:txBody>
      </p:sp>
    </p:spTree>
    <p:extLst>
      <p:ext uri="{BB962C8B-B14F-4D97-AF65-F5344CB8AC3E}">
        <p14:creationId xmlns:p14="http://schemas.microsoft.com/office/powerpoint/2010/main" val="27058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animBg="1"/>
      <p:bldP spid="12" grpId="0"/>
      <p:bldP spid="13"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1) Cost benefit analysis</a:t>
            </a:r>
          </a:p>
        </p:txBody>
      </p:sp>
      <p:sp>
        <p:nvSpPr>
          <p:cNvPr id="3" name="Content Placeholder 2"/>
          <p:cNvSpPr>
            <a:spLocks noGrp="1"/>
          </p:cNvSpPr>
          <p:nvPr>
            <p:ph idx="1"/>
          </p:nvPr>
        </p:nvSpPr>
        <p:spPr/>
        <p:txBody>
          <a:bodyPr>
            <a:normAutofit/>
          </a:bodyPr>
          <a:lstStyle/>
          <a:p>
            <a:r>
              <a:rPr lang="en-US" dirty="0"/>
              <a:t>This study aims to quantify the advantages the shelling machines over the traditional practice in terms of labor requirement and costs. </a:t>
            </a:r>
          </a:p>
          <a:p>
            <a:r>
              <a:rPr lang="en-US" dirty="0"/>
              <a:t>The study involved 270 farmers in 9 communities in three regions (NR, UWR, UER); equal number of men and women were selected into the sample</a:t>
            </a:r>
          </a:p>
          <a:p>
            <a:r>
              <a:rPr lang="en-US" dirty="0"/>
              <a:t>It involved three treatments: using diesel powered machine, using electric machine, and using manual method (as control)</a:t>
            </a:r>
          </a:p>
          <a:p>
            <a:r>
              <a:rPr lang="en-US" dirty="0"/>
              <a:t>Each of the treatments was randomly assigned to one community in each region of the three regions. Thus, each treatment has been tried in three communities. </a:t>
            </a:r>
          </a:p>
          <a:p>
            <a:endParaRPr lang="en-US" dirty="0"/>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2338364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22363"/>
            <a:ext cx="10515600" cy="568325"/>
          </a:xfrm>
        </p:spPr>
        <p:txBody>
          <a:bodyPr>
            <a:normAutofit fontScale="90000"/>
          </a:bodyPr>
          <a:lstStyle/>
          <a:p>
            <a:r>
              <a:rPr lang="en-US" dirty="0"/>
              <a:t>Method</a:t>
            </a:r>
          </a:p>
        </p:txBody>
      </p:sp>
      <p:sp>
        <p:nvSpPr>
          <p:cNvPr id="3" name="Content Placeholder 2"/>
          <p:cNvSpPr>
            <a:spLocks noGrp="1"/>
          </p:cNvSpPr>
          <p:nvPr>
            <p:ph idx="1"/>
          </p:nvPr>
        </p:nvSpPr>
        <p:spPr/>
        <p:txBody>
          <a:bodyPr>
            <a:normAutofit/>
          </a:bodyPr>
          <a:lstStyle/>
          <a:p>
            <a:r>
              <a:rPr lang="en-US" dirty="0"/>
              <a:t>The sample households were requested to shell their maize according the treatment assigned to them.</a:t>
            </a:r>
          </a:p>
          <a:p>
            <a:r>
              <a:rPr lang="en-US" dirty="0"/>
              <a:t>The amount of maize shelled considered in data collection was 20-100kg in the case of machine shelling and 10-20kg in the case of manual shelling</a:t>
            </a:r>
          </a:p>
          <a:p>
            <a:r>
              <a:rPr lang="en-US" dirty="0"/>
              <a:t>Enumerators were recruited and trained for data collection.</a:t>
            </a:r>
          </a:p>
          <a:p>
            <a:r>
              <a:rPr lang="en-US" dirty="0"/>
              <a:t>The role of the data collectors was to observe and record labor input and time as well as fuel and electric consumptions during the shelling process. They also collected data on household demography by interviewing an adult household member (mostly the head). </a:t>
            </a:r>
          </a:p>
        </p:txBody>
      </p:sp>
      <p:pic>
        <p:nvPicPr>
          <p:cNvPr id="4"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1122363"/>
          </a:xfrm>
          <a:prstGeom prst="rect">
            <a:avLst/>
          </a:prstGeom>
          <a:noFill/>
          <a:ln>
            <a:noFill/>
          </a:ln>
        </p:spPr>
      </p:pic>
    </p:spTree>
    <p:extLst>
      <p:ext uri="{BB962C8B-B14F-4D97-AF65-F5344CB8AC3E}">
        <p14:creationId xmlns:p14="http://schemas.microsoft.com/office/powerpoint/2010/main" val="3411035320"/>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2282</TotalTime>
  <Words>1875</Words>
  <Application>Microsoft Macintosh PowerPoint</Application>
  <PresentationFormat>Widescreen</PresentationFormat>
  <Paragraphs>287</Paragraphs>
  <Slides>27</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Calibri</vt:lpstr>
      <vt:lpstr>Calibri Light</vt:lpstr>
      <vt:lpstr>Gill Sans</vt:lpstr>
      <vt:lpstr>Wingdings</vt:lpstr>
      <vt:lpstr>Thème Office</vt:lpstr>
      <vt:lpstr>Africa RISING presentation_template</vt:lpstr>
      <vt:lpstr>PowerPoint Presentation</vt:lpstr>
      <vt:lpstr>PowerPoint Presentation</vt:lpstr>
      <vt:lpstr>PowerPoint Presentation</vt:lpstr>
      <vt:lpstr>Introduction</vt:lpstr>
      <vt:lpstr>PowerPoint Presentation</vt:lpstr>
      <vt:lpstr>PowerPoint Presentation</vt:lpstr>
      <vt:lpstr>PowerPoint Presentation</vt:lpstr>
      <vt:lpstr>1) Cost benefit analysis</vt:lpstr>
      <vt:lpstr>Method</vt:lpstr>
      <vt:lpstr>Method (cont’d.)</vt:lpstr>
      <vt:lpstr>Results</vt:lpstr>
      <vt:lpstr>Results</vt:lpstr>
      <vt:lpstr>Results</vt:lpstr>
      <vt:lpstr>Results</vt:lpstr>
      <vt:lpstr>Results</vt:lpstr>
      <vt:lpstr>Results</vt:lpstr>
      <vt:lpstr>Conclusion</vt:lpstr>
      <vt:lpstr>2) Demonstration of maize shelling machines</vt:lpstr>
      <vt:lpstr>PowerPoint Presentation</vt:lpstr>
      <vt:lpstr>PowerPoint Presentation</vt:lpstr>
      <vt:lpstr>PowerPoint Presentation</vt:lpstr>
      <vt:lpstr>PowerPoint Presentation</vt:lpstr>
      <vt:lpstr>PowerPoint Presentation</vt:lpstr>
      <vt:lpstr>PowerPoint Presentation</vt:lpstr>
      <vt:lpstr>Feedbacks during demonstration</vt:lpstr>
      <vt:lpstr>3) The way forward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c:title>
  <dc:creator>ICRISAT</dc:creator>
  <cp:lastModifiedBy>Jonathan Odhong', IITA</cp:lastModifiedBy>
  <cp:revision>171</cp:revision>
  <dcterms:created xsi:type="dcterms:W3CDTF">2016-12-06T08:46:18Z</dcterms:created>
  <dcterms:modified xsi:type="dcterms:W3CDTF">2019-06-02T07:00:45Z</dcterms:modified>
</cp:coreProperties>
</file>